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2.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3.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4.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5.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6.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7.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8.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19.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0.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1.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2.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75" r:id="rId2"/>
    <p:sldMasterId id="2147483690" r:id="rId3"/>
    <p:sldMasterId id="2147483705" r:id="rId4"/>
    <p:sldMasterId id="2147483720" r:id="rId5"/>
    <p:sldMasterId id="2147483735" r:id="rId6"/>
    <p:sldMasterId id="2147483750" r:id="rId7"/>
    <p:sldMasterId id="2147483765" r:id="rId8"/>
    <p:sldMasterId id="2147483793" r:id="rId9"/>
    <p:sldMasterId id="2147483809" r:id="rId10"/>
    <p:sldMasterId id="2147483824" r:id="rId11"/>
    <p:sldMasterId id="2147483839" r:id="rId12"/>
    <p:sldMasterId id="2147483854" r:id="rId13"/>
    <p:sldMasterId id="2147483869" r:id="rId14"/>
    <p:sldMasterId id="2147483884" r:id="rId15"/>
    <p:sldMasterId id="2147483899" r:id="rId16"/>
    <p:sldMasterId id="2147483914" r:id="rId17"/>
    <p:sldMasterId id="2147483929" r:id="rId18"/>
    <p:sldMasterId id="2147483944" r:id="rId19"/>
    <p:sldMasterId id="2147483959" r:id="rId20"/>
    <p:sldMasterId id="2147483974" r:id="rId21"/>
    <p:sldMasterId id="2147483989" r:id="rId22"/>
    <p:sldMasterId id="2147484004" r:id="rId23"/>
  </p:sldMasterIdLst>
  <p:notesMasterIdLst>
    <p:notesMasterId r:id="rId43"/>
  </p:notesMasterIdLst>
  <p:sldIdLst>
    <p:sldId id="256" r:id="rId24"/>
    <p:sldId id="258" r:id="rId25"/>
    <p:sldId id="263" r:id="rId26"/>
    <p:sldId id="289" r:id="rId27"/>
    <p:sldId id="261" r:id="rId28"/>
    <p:sldId id="264" r:id="rId29"/>
    <p:sldId id="265" r:id="rId30"/>
    <p:sldId id="266" r:id="rId31"/>
    <p:sldId id="267" r:id="rId32"/>
    <p:sldId id="290" r:id="rId33"/>
    <p:sldId id="268" r:id="rId34"/>
    <p:sldId id="271" r:id="rId35"/>
    <p:sldId id="269" r:id="rId36"/>
    <p:sldId id="275" r:id="rId37"/>
    <p:sldId id="277" r:id="rId38"/>
    <p:sldId id="278" r:id="rId39"/>
    <p:sldId id="280" r:id="rId40"/>
    <p:sldId id="286" r:id="rId41"/>
    <p:sldId id="282" r:id="rId42"/>
  </p:sldIdLst>
  <p:sldSz cx="10058400" cy="7772400"/>
  <p:notesSz cx="7010400" cy="9296400"/>
  <p:custDataLst>
    <p:tags r:id="rId44"/>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bbs, Holly" initials="H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46" autoAdjust="0"/>
  </p:normalViewPr>
  <p:slideViewPr>
    <p:cSldViewPr>
      <p:cViewPr>
        <p:scale>
          <a:sx n="70" d="100"/>
          <a:sy n="70" d="100"/>
        </p:scale>
        <p:origin x="-882" y="-324"/>
      </p:cViewPr>
      <p:guideLst>
        <p:guide orient="horz" pos="2448"/>
        <p:guide pos="3168"/>
      </p:guideLst>
    </p:cSldViewPr>
  </p:slideViewPr>
  <p:notesTextViewPr>
    <p:cViewPr>
      <p:scale>
        <a:sx n="100" d="100"/>
        <a:sy n="100" d="100"/>
      </p:scale>
      <p:origin x="0" y="0"/>
    </p:cViewPr>
  </p:notesTextViewPr>
  <p:notesViewPr>
    <p:cSldViewPr>
      <p:cViewPr varScale="1">
        <p:scale>
          <a:sx n="126" d="100"/>
          <a:sy n="126" d="100"/>
        </p:scale>
        <p:origin x="-489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5A1C6D-3FC1-401F-9823-F35F2E884998}" type="datetimeFigureOut">
              <a:rPr lang="en-US" smtClean="0"/>
              <a:pPr/>
              <a:t>6/18/2018</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7876C6-EA95-47F5-A754-C02FDB7BF9E9}" type="slidenum">
              <a:rPr lang="en-US" smtClean="0"/>
              <a:pPr/>
              <a:t>‹#›</a:t>
            </a:fld>
            <a:endParaRPr lang="en-US"/>
          </a:p>
        </p:txBody>
      </p:sp>
    </p:spTree>
    <p:extLst>
      <p:ext uri="{BB962C8B-B14F-4D97-AF65-F5344CB8AC3E}">
        <p14:creationId xmlns:p14="http://schemas.microsoft.com/office/powerpoint/2010/main" val="150621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Senate Agriculture</a:t>
            </a:r>
            <a:r>
              <a:rPr lang="en-US" baseline="0" dirty="0" smtClean="0"/>
              <a:t> Appropriations</a:t>
            </a:r>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2</a:t>
            </a:fld>
            <a:endParaRPr lang="en-US"/>
          </a:p>
        </p:txBody>
      </p:sp>
    </p:spTree>
    <p:extLst>
      <p:ext uri="{BB962C8B-B14F-4D97-AF65-F5344CB8AC3E}">
        <p14:creationId xmlns:p14="http://schemas.microsoft.com/office/powerpoint/2010/main" val="125090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some owners may choose</a:t>
            </a:r>
            <a:r>
              <a:rPr lang="en-US" baseline="0" dirty="0" smtClean="0"/>
              <a:t> to leave the program regardless of options and incentives RHS offers, the high percentage of exits between 2014-2017 suggest current planning efforts are not sufficient. </a:t>
            </a:r>
          </a:p>
          <a:p>
            <a:endParaRPr lang="en-US" dirty="0"/>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16</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55" y="5267960"/>
            <a:ext cx="4517813" cy="229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85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4908 (114</a:t>
            </a:r>
            <a:r>
              <a:rPr lang="en-US" baseline="30000" dirty="0"/>
              <a:t>th</a:t>
            </a:r>
            <a:r>
              <a:rPr lang="en-US" dirty="0"/>
              <a:t> Congress), Rural Housing Preservation Act of 2016, April 12, 2016:</a:t>
            </a:r>
          </a:p>
          <a:p>
            <a:r>
              <a:rPr lang="en-US" dirty="0"/>
              <a:t>In exchange for accepting rental assistance payments on behalf of eligible tenants, the legislation would have required the property owners to enter into an agreement with RHS to ensure that the property remained subject to low-income use restrictions for an additional period of time. No action on this legislation was taken. </a:t>
            </a:r>
          </a:p>
          <a:p>
            <a:endParaRPr lang="en-US" dirty="0"/>
          </a:p>
          <a:p>
            <a:r>
              <a:rPr lang="en-US" dirty="0"/>
              <a:t>An identical bill, S. 2783 (114th Cong.), was introduced in the Senate at the same time. As with H. R. 4908, no action was taken on S. 2783. </a:t>
            </a:r>
          </a:p>
          <a:p>
            <a:endParaRPr lang="en-US" dirty="0"/>
          </a:p>
          <a:p>
            <a:r>
              <a:rPr lang="en-US" dirty="0" smtClean="0"/>
              <a:t>In 2011, Congress created Rental Assistance Demonstration (RAD). </a:t>
            </a:r>
          </a:p>
          <a:p>
            <a:pPr lvl="1"/>
            <a:r>
              <a:rPr lang="en-US" dirty="0" smtClean="0"/>
              <a:t>Before the RAD program, HUD had limited authority to extend rental assistance at these properties when contracts expired or owners terminated contracts. </a:t>
            </a:r>
          </a:p>
          <a:p>
            <a:pPr lvl="1"/>
            <a:r>
              <a:rPr lang="en-US" dirty="0" smtClean="0"/>
              <a:t>RAD allowed HUD to continue providing rental assistance to property owners after the original contracts expired. </a:t>
            </a:r>
          </a:p>
          <a:p>
            <a:r>
              <a:rPr lang="en-US" dirty="0" smtClean="0"/>
              <a:t>Rental assistance contracts under programs that use RAD were similar to RHS’s Section 515. </a:t>
            </a:r>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17</a:t>
            </a:fld>
            <a:endParaRPr lang="en-US"/>
          </a:p>
        </p:txBody>
      </p:sp>
    </p:spTree>
    <p:extLst>
      <p:ext uri="{BB962C8B-B14F-4D97-AF65-F5344CB8AC3E}">
        <p14:creationId xmlns:p14="http://schemas.microsoft.com/office/powerpoint/2010/main" val="250838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9091" lvl="1"/>
            <a:r>
              <a:rPr lang="en-US" dirty="0" smtClean="0"/>
              <a:t>1. Establish additional controls to check the accuracy of all loan information entered into RHS information technology systems, to help ensure complete, accurate, and reliable data for estimating rural rental housing property exit dates.</a:t>
            </a:r>
          </a:p>
          <a:p>
            <a:pPr marL="519091" lvl="1"/>
            <a:r>
              <a:rPr lang="en-US" dirty="0" smtClean="0"/>
              <a:t>2. RHS should establish a process to help ensure regular and frequent updates for the preservation tool and its underlying data. </a:t>
            </a:r>
          </a:p>
          <a:p>
            <a:pPr marL="519091" lvl="1"/>
            <a:r>
              <a:rPr lang="en-US" dirty="0" smtClean="0"/>
              <a:t>3. Establish performance goals and measures for its rural rental housing preservation and rehabilitation efforts and report out these outcomes. </a:t>
            </a:r>
          </a:p>
          <a:p>
            <a:pPr marL="454205" lvl="1"/>
            <a:r>
              <a:rPr lang="en-US" dirty="0" smtClean="0"/>
              <a:t>4. Monitor the results of rural rental housing preservation efforts and assess the degree to which those efforts yielded intended outcomes. </a:t>
            </a:r>
          </a:p>
          <a:p>
            <a:pPr marL="454205" lvl="1"/>
            <a:r>
              <a:rPr lang="en-US" dirty="0" smtClean="0"/>
              <a:t>5. Identify, analyze, and respond to risks to achieving its preservation goals, including resource and staffing limitations. </a:t>
            </a:r>
          </a:p>
          <a:p>
            <a:pPr marL="519091" lvl="1"/>
            <a:endParaRPr lang="en-US" dirty="0" smtClean="0"/>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18</a:t>
            </a:fld>
            <a:endParaRPr lang="en-US"/>
          </a:p>
        </p:txBody>
      </p:sp>
    </p:spTree>
    <p:extLst>
      <p:ext uri="{BB962C8B-B14F-4D97-AF65-F5344CB8AC3E}">
        <p14:creationId xmlns:p14="http://schemas.microsoft.com/office/powerpoint/2010/main" val="339429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Midwest and South may be particularly hard hit by properties with maturing mortgages and possible property exits.</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As the map shows, states like California, Texas, Minnesota,</a:t>
            </a:r>
            <a:r>
              <a:rPr lang="en-US" baseline="0" dirty="0" smtClean="0"/>
              <a:t> Illinois, Michigan, Missouri, and Virginia have large number of RHS rural rental housing properties.</a:t>
            </a:r>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4</a:t>
            </a:fld>
            <a:endParaRPr lang="en-US"/>
          </a:p>
        </p:txBody>
      </p:sp>
    </p:spTree>
    <p:extLst>
      <p:ext uri="{BB962C8B-B14F-4D97-AF65-F5344CB8AC3E}">
        <p14:creationId xmlns:p14="http://schemas.microsoft.com/office/powerpoint/2010/main" val="399274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Three</a:t>
            </a:r>
            <a:r>
              <a:rPr lang="en-US" baseline="0" dirty="0" smtClean="0"/>
              <a:t> ways properties can exit the portfolio: </a:t>
            </a:r>
          </a:p>
          <a:p>
            <a:pPr lvl="1"/>
            <a:r>
              <a:rPr lang="en-US" baseline="0" dirty="0" smtClean="0"/>
              <a:t>   (1) Foreclosure -- </a:t>
            </a:r>
            <a:r>
              <a:rPr lang="en-US" strike="noStrike" dirty="0" smtClean="0">
                <a:solidFill>
                  <a:srgbClr val="FF0000"/>
                </a:solidFill>
              </a:rPr>
              <a:t>When an owner defaults on loan payments and the property is foreclosed, it may exit RHS’s program.</a:t>
            </a:r>
          </a:p>
          <a:p>
            <a:pPr lvl="1"/>
            <a:r>
              <a:rPr lang="en-US" strike="noStrike" dirty="0" smtClean="0">
                <a:solidFill>
                  <a:srgbClr val="FF0000"/>
                </a:solidFill>
              </a:rPr>
              <a:t>   (2)</a:t>
            </a:r>
            <a:r>
              <a:rPr lang="en-US" strike="noStrike" baseline="0" dirty="0" smtClean="0">
                <a:solidFill>
                  <a:srgbClr val="FF0000"/>
                </a:solidFill>
              </a:rPr>
              <a:t> Loan maturity -- L</a:t>
            </a:r>
            <a:r>
              <a:rPr lang="en-US" strike="noStrike" dirty="0" smtClean="0">
                <a:solidFill>
                  <a:srgbClr val="FF0000"/>
                </a:solidFill>
              </a:rPr>
              <a:t>oans mature naturally, meaning the loan is paid off as scheduled by the original loan term.</a:t>
            </a:r>
          </a:p>
          <a:p>
            <a:pPr lvl="1"/>
            <a:r>
              <a:rPr lang="en-US" strike="noStrike" dirty="0" smtClean="0">
                <a:solidFill>
                  <a:srgbClr val="FF0000"/>
                </a:solidFill>
              </a:rPr>
              <a:t>   (3) Prepayment – Loans</a:t>
            </a:r>
            <a:r>
              <a:rPr lang="en-US" strike="noStrike" baseline="0" dirty="0" smtClean="0">
                <a:solidFill>
                  <a:srgbClr val="FF0000"/>
                </a:solidFill>
              </a:rPr>
              <a:t> can be prepaid, </a:t>
            </a:r>
            <a:r>
              <a:rPr lang="en-US" strike="noStrike" dirty="0" smtClean="0">
                <a:solidFill>
                  <a:srgbClr val="FF0000"/>
                </a:solidFill>
              </a:rPr>
              <a:t>meaning payments are made ahead of schedule, which ends the loan term early.</a:t>
            </a:r>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5</a:t>
            </a:fld>
            <a:endParaRPr lang="en-US"/>
          </a:p>
        </p:txBody>
      </p:sp>
    </p:spTree>
    <p:extLst>
      <p:ext uri="{BB962C8B-B14F-4D97-AF65-F5344CB8AC3E}">
        <p14:creationId xmlns:p14="http://schemas.microsoft.com/office/powerpoint/2010/main" val="45254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6</a:t>
            </a:fld>
            <a:endParaRPr lang="en-US"/>
          </a:p>
        </p:txBody>
      </p:sp>
    </p:spTree>
    <p:extLst>
      <p:ext uri="{BB962C8B-B14F-4D97-AF65-F5344CB8AC3E}">
        <p14:creationId xmlns:p14="http://schemas.microsoft.com/office/powerpoint/2010/main" val="371472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Enhancements:</a:t>
            </a:r>
            <a:r>
              <a:rPr lang="en-US" baseline="0" dirty="0" smtClean="0"/>
              <a:t> </a:t>
            </a:r>
            <a:r>
              <a:rPr lang="en-US" dirty="0" smtClean="0"/>
              <a:t>Searching for the date a property began operating; total number of units; units receiving RHS rental assistance; mortgage amount and interest rate; mortgage prepayment eligibility; and property exit date estimates, among other information. </a:t>
            </a:r>
          </a:p>
          <a:p>
            <a:pPr lvl="2"/>
            <a:r>
              <a:rPr lang="en-US" dirty="0" smtClean="0"/>
              <a:t>Identification of trends in property exits across years and when RHS will need to take preservation actions.</a:t>
            </a:r>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7</a:t>
            </a:fld>
            <a:endParaRPr lang="en-US"/>
          </a:p>
        </p:txBody>
      </p:sp>
    </p:spTree>
    <p:extLst>
      <p:ext uri="{BB962C8B-B14F-4D97-AF65-F5344CB8AC3E}">
        <p14:creationId xmlns:p14="http://schemas.microsoft.com/office/powerpoint/2010/main" val="394005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RHS officials said that they have been unable to update the preservation tool quarterly due to staff attrition and competing program demands across RHS.</a:t>
            </a:r>
          </a:p>
          <a:p>
            <a:endParaRPr lang="en-US" dirty="0" smtClean="0"/>
          </a:p>
          <a:p>
            <a:r>
              <a:rPr lang="en-US" dirty="0" smtClean="0"/>
              <a:t>Without controls to help ensure that RHS, industry stakeholders, and the public have the most recent data available, they might not have the most current information that could be used for estimating property exit dates and starting preservation.</a:t>
            </a:r>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10</a:t>
            </a:fld>
            <a:endParaRPr lang="en-US"/>
          </a:p>
        </p:txBody>
      </p:sp>
    </p:spTree>
    <p:extLst>
      <p:ext uri="{BB962C8B-B14F-4D97-AF65-F5344CB8AC3E}">
        <p14:creationId xmlns:p14="http://schemas.microsoft.com/office/powerpoint/2010/main" val="137638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RHS lacked controls to check the accuracy and completeness of underlying data (which is available on RHS’s website) used by the preservation tool. </a:t>
            </a:r>
          </a:p>
          <a:p>
            <a:pPr lvl="1"/>
            <a:r>
              <a:rPr lang="en-US" dirty="0" smtClean="0"/>
              <a:t>Low overall error rate.</a:t>
            </a:r>
          </a:p>
          <a:p>
            <a:pPr lvl="1"/>
            <a:r>
              <a:rPr lang="en-US" dirty="0" smtClean="0"/>
              <a:t>However, some key information used to estimate property exit dates was missing: property address; property state; borrower address; and management company name information.</a:t>
            </a:r>
          </a:p>
          <a:p>
            <a:r>
              <a:rPr lang="en-US" dirty="0" smtClean="0"/>
              <a:t>Third, RHS has not yet developed a control process to identify potential issues with its underlying data, despite developing and implementing the tool since 2016. </a:t>
            </a:r>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12</a:t>
            </a:fld>
            <a:endParaRPr lang="en-US"/>
          </a:p>
        </p:txBody>
      </p:sp>
    </p:spTree>
    <p:extLst>
      <p:ext uri="{BB962C8B-B14F-4D97-AF65-F5344CB8AC3E}">
        <p14:creationId xmlns:p14="http://schemas.microsoft.com/office/powerpoint/2010/main" val="324844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RHS offers options in an</a:t>
            </a:r>
            <a:r>
              <a:rPr lang="en-US" baseline="0" dirty="0" smtClean="0"/>
              <a:t> order. </a:t>
            </a:r>
          </a:p>
          <a:p>
            <a:r>
              <a:rPr lang="en-US" baseline="0" dirty="0" smtClean="0"/>
              <a:t>   First requesting that owners </a:t>
            </a:r>
            <a:r>
              <a:rPr lang="en-US" baseline="0" dirty="0" err="1" smtClean="0"/>
              <a:t>reamortize</a:t>
            </a:r>
            <a:r>
              <a:rPr lang="en-US" baseline="0" dirty="0" smtClean="0"/>
              <a:t> their loans to continue the mortgage and flow of RA to properties.</a:t>
            </a:r>
          </a:p>
          <a:p>
            <a:r>
              <a:rPr lang="en-US" baseline="0" dirty="0" smtClean="0"/>
              <a:t>   Second, RHS will offer a loan deferral, typically paired with capital funds under MPR</a:t>
            </a:r>
          </a:p>
          <a:p>
            <a:r>
              <a:rPr lang="en-US" baseline="0" dirty="0" smtClean="0"/>
              <a:t>   Third, if owner turns down options, RHS will ask owner to prepay, which allows the agency to offer additional incentives to retain the property (increased RA units, equity loans, increased returns on investment).  </a:t>
            </a:r>
          </a:p>
          <a:p>
            <a:r>
              <a:rPr lang="en-US" baseline="0" dirty="0" smtClean="0"/>
              <a:t>    Finally, if all that fails…</a:t>
            </a:r>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14</a:t>
            </a:fld>
            <a:endParaRPr lang="en-US"/>
          </a:p>
        </p:txBody>
      </p:sp>
    </p:spTree>
    <p:extLst>
      <p:ext uri="{BB962C8B-B14F-4D97-AF65-F5344CB8AC3E}">
        <p14:creationId xmlns:p14="http://schemas.microsoft.com/office/powerpoint/2010/main" val="408326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Risks include (1) </a:t>
            </a:r>
            <a:r>
              <a:rPr lang="en-US" dirty="0"/>
              <a:t>Owner behavior—RHS officials told us a key risk to preserving its rural rental housing program is that the agency cannot predict whether owners will choose to leave the program or stay. (2) Resource constraints—RHS does not have the financial ability to preserve all properties with MM, but have not planned for how it will prioritize the use of limited resources. (3) Management of MM – RHS has seen a lot of turnover and attrition in staff, but are not preparing remaining staff or aligning staff resources to manage MM.  (4) Property rehabilitation costs –RHS knows property condition is a factor in an owner’s decision to stay or leave the portfolio, but is not planning for how it will address $5.6 billion in capital needs. </a:t>
            </a:r>
          </a:p>
          <a:p>
            <a:endParaRPr lang="en-US" dirty="0"/>
          </a:p>
          <a:p>
            <a:r>
              <a:rPr lang="en-US" dirty="0"/>
              <a:t>Emphasize RHS is in a reactive/passive mode.</a:t>
            </a:r>
          </a:p>
        </p:txBody>
      </p:sp>
      <p:sp>
        <p:nvSpPr>
          <p:cNvPr id="4" name="Slide Number Placeholder 3"/>
          <p:cNvSpPr>
            <a:spLocks noGrp="1"/>
          </p:cNvSpPr>
          <p:nvPr>
            <p:ph type="sldNum" sz="quarter" idx="10"/>
          </p:nvPr>
        </p:nvSpPr>
        <p:spPr/>
        <p:txBody>
          <a:bodyPr/>
          <a:lstStyle/>
          <a:p>
            <a:fld id="{DF7876C6-EA95-47F5-A754-C02FDB7BF9E9}" type="slidenum">
              <a:rPr lang="en-US" smtClean="0"/>
              <a:pPr/>
              <a:t>15</a:t>
            </a:fld>
            <a:endParaRPr lang="en-US"/>
          </a:p>
        </p:txBody>
      </p:sp>
    </p:spTree>
    <p:extLst>
      <p:ext uri="{BB962C8B-B14F-4D97-AF65-F5344CB8AC3E}">
        <p14:creationId xmlns:p14="http://schemas.microsoft.com/office/powerpoint/2010/main" val="320818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622E56-D970-4A57-B794-03FB2B85294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ABEBE-99C0-4EE3-AC5A-AE4337FAF019}"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09800"/>
            <a:ext cx="4640580"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09800"/>
            <a:ext cx="4645152"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DF91212-38F2-4D56-9F2C-690E319E7328}"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62200"/>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4199"/>
            <a:ext cx="4444207"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5400" y="2362200"/>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4199"/>
            <a:ext cx="4445953"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B90A6BC-580D-424A-96E1-C9A053D47B8F}"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0E033-8EFF-4207-922B-5A6F58C5F699}"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539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66999"/>
            <a:ext cx="3309144" cy="427598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4918"/>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201CB-769B-4704-BDCE-FA680EC312A6}"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B3008-5A55-4FD5-8886-06AE70C2ADD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vl1pPr>
          </a:lstStyle>
          <a:p>
            <a:r>
              <a:rPr lang="en-US" dirty="0" smtClean="0"/>
              <a:t>Page </a:t>
            </a:r>
            <a:fld id="{01E16EBA-0216-4FA1-BFEC-225E79399361}" type="slidenum">
              <a:rPr lang="en-US" smtClean="0"/>
              <a:pPr/>
              <a:t>‹#›</a:t>
            </a:fld>
            <a:endParaRPr lang="en-US" dirty="0" smtClean="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9199"/>
            <a:ext cx="2263140" cy="570585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02920" y="1219199"/>
            <a:ext cx="6621780" cy="57237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8C21-E214-41E2-B951-09C8E5ED29FC}"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4384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4384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08133"/>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622E56-D970-4A57-B794-03FB2B85294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a:p>
        </p:txBody>
      </p:sp>
      <p:cxnSp>
        <p:nvCxnSpPr>
          <p:cNvPr id="8" name="Straight Connector 7"/>
          <p:cNvCxnSpPr/>
          <p:nvPr/>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826CA-CA8A-4BE7-8234-A2AFB53F1EA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a:p>
        </p:txBody>
      </p:sp>
      <p:sp>
        <p:nvSpPr>
          <p:cNvPr id="7" name="Line 38"/>
          <p:cNvSpPr>
            <a:spLocks noChangeShapeType="1"/>
          </p:cNvSpPr>
          <p:nvPr/>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83673-DA2E-41F3-AE0B-105E6330B9F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748388-E0C9-4E2F-AE34-C44D736F72D7}"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8BD8EA-2B89-4947-8ABE-BBE08C73245A}"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AE7B2-D199-412E-8090-7B99BDA24D1D}"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13C1FF84-4C96-4819-9C5E-DBFDAD175BBE}"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EEA1-2960-4FA0-AD37-828A54FA296B}"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091E1-7A46-4B40-B438-4A6BF638EC9B}"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smtClean="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F0A0-8F43-4978-811E-5180A9E33B09}"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ABEBE-99C0-4EE3-AC5A-AE4337FAF019}"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B3008-5A55-4FD5-8886-06AE70C2ADD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vl1pPr>
          </a:lstStyle>
          <a:p>
            <a:r>
              <a:rPr lang="en-US" smtClean="0"/>
              <a:t>Page </a:t>
            </a:r>
            <a:fld id="{01E16EBA-0216-4FA1-BFEC-225E79399361}" type="slidenum">
              <a:rPr lang="en-US" smtClean="0"/>
              <a:pPr/>
              <a:t>‹#›</a:t>
            </a:fld>
            <a:endParaRPr lang="en-US" dirty="0" smtClean="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13C1FF84-4C96-4819-9C5E-DBFDAD175BBE}"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5CD064B-8CCF-432E-99FD-2724B16624D4}"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2" name="Date Placeholder 3"/>
          <p:cNvSpPr>
            <a:spLocks noGrp="1"/>
          </p:cNvSpPr>
          <p:nvPr>
            <p:ph type="dt" sz="half" idx="10"/>
          </p:nvPr>
        </p:nvSpPr>
        <p:spPr>
          <a:xfrm>
            <a:off x="338328" y="7260336"/>
            <a:ext cx="2057400" cy="347472"/>
          </a:xfrm>
        </p:spPr>
        <p:txBody>
          <a:bodyPr/>
          <a:lstStyle/>
          <a:p>
            <a:fld id="{984A7EB9-44AE-4B28-A4D2-7CAD78E17B9A}" type="datetime1">
              <a:rPr lang="en-US" smtClean="0"/>
              <a:pPr/>
              <a:t>6/18/2018</a:t>
            </a:fld>
            <a:endParaRPr lang="en-US"/>
          </a:p>
        </p:txBody>
      </p:sp>
      <p:sp>
        <p:nvSpPr>
          <p:cNvPr id="13" name="Footer Placeholder 4"/>
          <p:cNvSpPr>
            <a:spLocks noGrp="1"/>
          </p:cNvSpPr>
          <p:nvPr>
            <p:ph type="ftr" sz="quarter" idx="11"/>
          </p:nvPr>
        </p:nvSpPr>
        <p:spPr>
          <a:xfrm>
            <a:off x="3436620" y="7260336"/>
            <a:ext cx="3185160" cy="356616"/>
          </a:xfrm>
        </p:spPr>
        <p:txBody>
          <a:bodyPr/>
          <a:lstStyle/>
          <a:p>
            <a:endParaRPr lang="en-US"/>
          </a:p>
        </p:txBody>
      </p:sp>
      <p:sp>
        <p:nvSpPr>
          <p:cNvPr id="14" name="Slide Number Placeholder 5"/>
          <p:cNvSpPr>
            <a:spLocks noGrp="1"/>
          </p:cNvSpPr>
          <p:nvPr>
            <p:ph type="sldNum" sz="quarter" idx="12"/>
          </p:nvPr>
        </p:nvSpPr>
        <p:spPr>
          <a:xfrm>
            <a:off x="7360920" y="7260336"/>
            <a:ext cx="2346960" cy="356616"/>
          </a:xfrm>
        </p:spPr>
        <p:txBody>
          <a:body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smtClean="0"/>
              <a:t>Page </a:t>
            </a:r>
            <a:fld id="{01E16EBA-0216-4FA1-BFEC-225E79399361}" type="slidenum">
              <a:rPr lang="en-US" smtClean="0"/>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5CD064B-8CCF-432E-99FD-2724B16624D4}"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0598-38C4-42DD-94B1-64DA6D2394C8}"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03D64-A88C-40C0-A6EA-9B69CAA6FF3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058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6FE05-D50B-41EF-BCC8-7E1756F38852}"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2" name="Date Placeholder 3"/>
          <p:cNvSpPr>
            <a:spLocks noGrp="1"/>
          </p:cNvSpPr>
          <p:nvPr>
            <p:ph type="dt" sz="half" idx="10"/>
          </p:nvPr>
        </p:nvSpPr>
        <p:spPr>
          <a:xfrm>
            <a:off x="338328" y="7260336"/>
            <a:ext cx="2057400" cy="347472"/>
          </a:xfrm>
        </p:spPr>
        <p:txBody>
          <a:bodyPr/>
          <a:lstStyle/>
          <a:p>
            <a:fld id="{984A7EB9-44AE-4B28-A4D2-7CAD78E17B9A}" type="datetime1">
              <a:rPr lang="en-US" smtClean="0"/>
              <a:pPr/>
              <a:t>6/18/2018</a:t>
            </a:fld>
            <a:endParaRPr lang="en-US"/>
          </a:p>
        </p:txBody>
      </p:sp>
      <p:sp>
        <p:nvSpPr>
          <p:cNvPr id="13" name="Footer Placeholder 4"/>
          <p:cNvSpPr>
            <a:spLocks noGrp="1"/>
          </p:cNvSpPr>
          <p:nvPr>
            <p:ph type="ftr" sz="quarter" idx="11"/>
          </p:nvPr>
        </p:nvSpPr>
        <p:spPr>
          <a:xfrm>
            <a:off x="3436620" y="7260336"/>
            <a:ext cx="3185160" cy="356616"/>
          </a:xfrm>
        </p:spPr>
        <p:txBody>
          <a:bodyPr/>
          <a:lstStyle/>
          <a:p>
            <a:endParaRPr lang="en-US"/>
          </a:p>
        </p:txBody>
      </p:sp>
      <p:sp>
        <p:nvSpPr>
          <p:cNvPr id="14"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02352F61-EF07-4CB2-9E24-BBA51903F0DC}"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9A15AB-2386-486E-9B94-0562F7423AE5}"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908D74-6EE3-4B95-95FA-DC1C0DB8D13F}"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7E0DA-283D-4B59-80D3-E5D94F1F7A88}"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04709-72C3-4824-8FEF-FBC6C1D4653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4156F-56DA-4EE9-BC46-531D96B6D24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smtClean="0"/>
              <a:t>Page </a:t>
            </a:r>
            <a:fld id="{01E16EBA-0216-4FA1-BFEC-225E79399361}" type="slidenum">
              <a:rPr lang="en-US" smtClean="0"/>
              <a:pPr>
                <a:defRPr/>
              </a:pPr>
              <a:t>‹#›</a:t>
            </a:fld>
            <a:endParaRPr lang="en-US" dirty="0" smtClean="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7324B07-F510-4AE0-9F5A-324E920CB5E3}"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47C2A4-8B79-4BC4-95CC-AA10B1893934}"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C26801-979B-4C4C-B338-91E76B352BCE}"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3F577-2323-4ACB-99B4-2622E4565B26}"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E6E9-AFFA-41DD-B88E-B7E52B03190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E855-4301-4E37-AD8A-ED09471BC11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F534C66E-3EB5-47DA-97CF-8700B20D5524}"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5C9998-255C-45B9-A52D-EC9258BD00E0}"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DAE14-0F11-4D4A-859F-BC4C3A73D3C0}"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659EE-2BCC-45B1-A0C0-086780306225}"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1920"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622D-3E22-423E-85B8-6403522C7B89}"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D5CA0-A15D-4E80-85FD-96EBD235991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B65E777A-27B5-46BD-A1D1-F33971455DB1}"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D235AB-1D15-4292-AA2C-1E5243D3FDD1}"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CD0BB4-3D8A-4895-8FD2-ABE057C929C3}"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68FB8-28B6-4096-BABA-D1DA4B8E8CBD}"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EE51-11F9-4E61-BE0F-CE2693C3F6C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77D57-BDB6-4D8A-BDF4-3093CC65C3C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53144"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9E35D973-2E2C-4B85-AE46-7F5F5DD5F34B}"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826CA-CA8A-4BE7-8234-A2AFB53F1EA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FFA176-225F-4B07-9B7F-9561F23B148F}"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468908-781E-4EDC-83E6-176B40AC7E4A}"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10CD5-FE79-4F81-BB3D-DC067502B3AF}"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5401"/>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1A80B-BA2A-4C77-BB16-5168A73D2124}"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0256"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922F-A6C4-497D-A90E-B0F6E076203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0598-38C4-42DD-94B1-64DA6D2394C8}"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3622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3622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56864"/>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0C1DF57-0694-4E80-A107-77D51588EA3C}"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09800"/>
            <a:ext cx="4640580"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09800"/>
            <a:ext cx="4645152"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F91212-38F2-4D56-9F2C-690E319E7328}"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62200"/>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4199"/>
            <a:ext cx="4444207"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5400" y="2362200"/>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4199"/>
            <a:ext cx="4445953"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0A6BC-580D-424A-96E1-C9A053D47B8F}"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0E033-8EFF-4207-922B-5A6F58C5F699}"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539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66999"/>
            <a:ext cx="3309144" cy="427598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4918"/>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201CB-769B-4704-BDCE-FA680EC312A6}"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9199"/>
            <a:ext cx="2263140" cy="57058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1219199"/>
            <a:ext cx="6621780" cy="57237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8C21-E214-41E2-B951-09C8E5ED29FC}"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4384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4384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08133"/>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0598-38C4-42DD-94B1-64DA6D2394C8}"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03D64-A88C-40C0-A6EA-9B69CAA6FF3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058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6FE05-D50B-41EF-BCC8-7E1756F38852}"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02352F61-EF07-4CB2-9E24-BBA51903F0DC}"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9A15AB-2386-486E-9B94-0562F7423AE5}"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908D74-6EE3-4B95-95FA-DC1C0DB8D13F}"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7E0DA-283D-4B59-80D3-E5D94F1F7A88}"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03D64-A88C-40C0-A6EA-9B69CAA6FF3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04709-72C3-4824-8FEF-FBC6C1D4653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4156F-56DA-4EE9-BC46-531D96B6D24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smtClean="0"/>
              <a:t>Page </a:t>
            </a:r>
            <a:fld id="{01E16EBA-0216-4FA1-BFEC-225E79399361}" type="slidenum">
              <a:rPr lang="en-US" smtClean="0"/>
              <a:pPr>
                <a:defRPr/>
              </a:pPr>
              <a:t>‹#›</a:t>
            </a:fld>
            <a:endParaRPr lang="en-US" dirty="0" smtClean="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7324B07-F510-4AE0-9F5A-324E920CB5E3}"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47C2A4-8B79-4BC4-95CC-AA10B1893934}"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C26801-979B-4C4C-B338-91E76B352BCE}"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058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6FE05-D50B-41EF-BCC8-7E1756F38852}"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3F577-2323-4ACB-99B4-2622E4565B26}"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E6E9-AFFA-41DD-B88E-B7E52B03190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E855-4301-4E37-AD8A-ED09471BC11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F534C66E-3EB5-47DA-97CF-8700B20D5524}"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5C9998-255C-45B9-A52D-EC9258BD00E0}"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DAE14-0F11-4D4A-859F-BC4C3A73D3C0}"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659EE-2BCC-45B1-A0C0-086780306225}"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1920"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622D-3E22-423E-85B8-6403522C7B89}"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D5CA0-A15D-4E80-85FD-96EBD235991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B65E777A-27B5-46BD-A1D1-F33971455DB1}"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D235AB-1D15-4292-AA2C-1E5243D3FDD1}"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CD0BB4-3D8A-4895-8FD2-ABE057C929C3}"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68FB8-28B6-4096-BABA-D1DA4B8E8CBD}"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02352F61-EF07-4CB2-9E24-BBA51903F0DC}"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EE51-11F9-4E61-BE0F-CE2693C3F6C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77D57-BDB6-4D8A-BDF4-3093CC65C3C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53144"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9E35D973-2E2C-4B85-AE46-7F5F5DD5F34B}"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83673-DA2E-41F3-AE0B-105E6330B9F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FFA176-225F-4B07-9B7F-9561F23B148F}"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468908-781E-4EDC-83E6-176B40AC7E4A}"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10CD5-FE79-4F81-BB3D-DC067502B3AF}"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5401"/>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1A80B-BA2A-4C77-BB16-5168A73D2124}"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0256"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922F-A6C4-497D-A90E-B0F6E076203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3622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3622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56864"/>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0C1DF57-0694-4E80-A107-77D51588EA3C}"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09800"/>
            <a:ext cx="4640580"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09800"/>
            <a:ext cx="4645152"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F91212-38F2-4D56-9F2C-690E319E7328}"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62200"/>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4199"/>
            <a:ext cx="4444207"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5400" y="2362200"/>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4199"/>
            <a:ext cx="4445953"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0A6BC-580D-424A-96E1-C9A053D47B8F}"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0E033-8EFF-4207-922B-5A6F58C5F699}"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539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66999"/>
            <a:ext cx="3309144" cy="427598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4918"/>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201CB-769B-4704-BDCE-FA680EC312A6}"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9199"/>
            <a:ext cx="2263140" cy="57058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1219199"/>
            <a:ext cx="6621780" cy="57237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8C21-E214-41E2-B951-09C8E5ED29FC}"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4384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4384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08133"/>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89A15AB-2386-486E-9B94-0562F7423AE5}"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A908D74-6EE3-4B95-95FA-DC1C0DB8D13F}"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7E0DA-283D-4B59-80D3-E5D94F1F7A88}"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04709-72C3-4824-8FEF-FBC6C1D46530}"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748388-E0C9-4E2F-AE34-C44D736F72D7}"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4156F-56DA-4EE9-BC46-531D96B6D24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smtClean="0"/>
              <a:t>Page </a:t>
            </a:r>
            <a:fld id="{01E16EBA-0216-4FA1-BFEC-225E79399361}" type="slidenum">
              <a:rPr lang="en-US" smtClean="0"/>
              <a:pPr>
                <a:defRPr/>
              </a:pPr>
              <a:t>‹#›</a:t>
            </a:fld>
            <a:endParaRPr lang="en-US" dirty="0"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7324B07-F510-4AE0-9F5A-324E920CB5E3}"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747C2A4-8B79-4BC4-95CC-AA10B1893934}"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C26801-979B-4C4C-B338-91E76B352BCE}"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3F577-2323-4ACB-99B4-2622E4565B26}"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8BD8EA-2B89-4947-8ABE-BBE08C73245A}"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E6E9-AFFA-41DD-B88E-B7E52B03190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E855-4301-4E37-AD8A-ED09471BC11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F534C66E-3EB5-47DA-97CF-8700B20D5524}"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AE7B2-D199-412E-8090-7B99BDA24D1D}"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35C9998-255C-45B9-A52D-EC9258BD00E0}"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3FDAE14-0F11-4D4A-859F-BC4C3A73D3C0}"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659EE-2BCC-45B1-A0C0-086780306225}"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1920"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622D-3E22-423E-85B8-6403522C7B89}"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D5CA0-A15D-4E80-85FD-96EBD2359918}"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EEA1-2960-4FA0-AD37-828A54FA296B}"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B65E777A-27B5-46BD-A1D1-F33971455DB1}"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9D235AB-1D15-4292-AA2C-1E5243D3FDD1}"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1CD0BB4-3D8A-4895-8FD2-ABE057C929C3}"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68FB8-28B6-4096-BABA-D1DA4B8E8CBD}"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091E1-7A46-4B40-B438-4A6BF638EC9B}"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EE51-11F9-4E61-BE0F-CE2693C3F6C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77D57-BDB6-4D8A-BDF4-3093CC65C3CF}"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53144"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9E35D973-2E2C-4B85-AE46-7F5F5DD5F34B}"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AFFA176-225F-4B07-9B7F-9561F23B148F}"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F0A0-8F43-4978-811E-5180A9E33B09}"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D468908-781E-4EDC-83E6-176B40AC7E4A}"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10CD5-FE79-4F81-BB3D-DC067502B3AF}"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6/18/2018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5401"/>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1A80B-BA2A-4C77-BB16-5168A73D2124}"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0256"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922F-A6C4-497D-A90E-B0F6E0762035}"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3622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6/18/2018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3622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56864"/>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0C1DF57-0694-4E80-A107-77D51588EA3C}" type="datetime1">
              <a:rPr lang="en-US" smtClean="0"/>
              <a:pPr/>
              <a:t>6/18/2018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image" Target="../media/image2.png"/><Relationship Id="rId2" Type="http://schemas.openxmlformats.org/officeDocument/2006/relationships/slideLayout" Target="../slideLayouts/slideLayout130.xml"/><Relationship Id="rId16" Type="http://schemas.openxmlformats.org/officeDocument/2006/relationships/image" Target="../media/image1.png"/><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theme" Target="../theme/theme10.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image" Target="../media/image3.png"/><Relationship Id="rId2" Type="http://schemas.openxmlformats.org/officeDocument/2006/relationships/slideLayout" Target="../slideLayouts/slideLayout144.xml"/><Relationship Id="rId16" Type="http://schemas.openxmlformats.org/officeDocument/2006/relationships/image" Target="../media/image1.png"/><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theme" Target="../theme/theme11.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image" Target="../media/image3.png"/><Relationship Id="rId2" Type="http://schemas.openxmlformats.org/officeDocument/2006/relationships/slideLayout" Target="../slideLayouts/slideLayout158.xml"/><Relationship Id="rId16" Type="http://schemas.openxmlformats.org/officeDocument/2006/relationships/image" Target="../media/image1.png"/><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theme" Target="../theme/theme12.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6" Type="http://schemas.openxmlformats.org/officeDocument/2006/relationships/image" Target="../media/image2.png"/><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theme" Target="../theme/theme13.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6" Type="http://schemas.openxmlformats.org/officeDocument/2006/relationships/image" Target="../media/image2.pn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theme" Target="../theme/theme14.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6" Type="http://schemas.openxmlformats.org/officeDocument/2006/relationships/image" Target="../media/image3.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theme" Target="../theme/theme15.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6" Type="http://schemas.openxmlformats.org/officeDocument/2006/relationships/image" Target="../media/image3.pn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theme" Target="../theme/theme16.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image" Target="../media/image2.png"/><Relationship Id="rId2" Type="http://schemas.openxmlformats.org/officeDocument/2006/relationships/slideLayout" Target="../slideLayouts/slideLayout228.xml"/><Relationship Id="rId16" Type="http://schemas.openxmlformats.org/officeDocument/2006/relationships/image" Target="../media/image1.png"/><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theme" Target="../theme/theme17.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image" Target="../media/image3.png"/><Relationship Id="rId2" Type="http://schemas.openxmlformats.org/officeDocument/2006/relationships/slideLayout" Target="../slideLayouts/slideLayout242.xml"/><Relationship Id="rId16" Type="http://schemas.openxmlformats.org/officeDocument/2006/relationships/image" Target="../media/image1.png"/><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theme" Target="../theme/theme18.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image" Target="../media/image3.png"/><Relationship Id="rId2" Type="http://schemas.openxmlformats.org/officeDocument/2006/relationships/slideLayout" Target="../slideLayouts/slideLayout256.xml"/><Relationship Id="rId16" Type="http://schemas.openxmlformats.org/officeDocument/2006/relationships/image" Target="../media/image1.png"/><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theme" Target="../theme/theme1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6" Type="http://schemas.openxmlformats.org/officeDocument/2006/relationships/image" Target="../media/image2.png"/><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5" Type="http://schemas.openxmlformats.org/officeDocument/2006/relationships/theme" Target="../theme/theme20.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slideLayout" Target="../slideLayouts/slideLayout295.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6" Type="http://schemas.openxmlformats.org/officeDocument/2006/relationships/image" Target="../media/image2.png"/><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theme" Target="../theme/theme21.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6" Type="http://schemas.openxmlformats.org/officeDocument/2006/relationships/image" Target="../media/image3.png"/><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theme" Target="../theme/theme22.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2" Type="http://schemas.openxmlformats.org/officeDocument/2006/relationships/slideLayout" Target="../slideLayouts/slideLayout312.xml"/><Relationship Id="rId16" Type="http://schemas.openxmlformats.org/officeDocument/2006/relationships/image" Target="../media/image3.png"/><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5" Type="http://schemas.openxmlformats.org/officeDocument/2006/relationships/theme" Target="../theme/theme23.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3.png"/><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3.png"/><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3.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3.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8.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2.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image" Target="../media/image1.png"/><Relationship Id="rId2" Type="http://schemas.openxmlformats.org/officeDocument/2006/relationships/slideLayout" Target="../slideLayouts/slideLayout115.xml"/><Relationship Id="rId16" Type="http://schemas.openxmlformats.org/officeDocument/2006/relationships/theme" Target="../theme/theme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666BD8D-96D9-4ABA-B2C8-115BF2903F59}"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8" cstate="print"/>
          <a:stretch>
            <a:fillRect/>
          </a:stretch>
        </p:blipFill>
        <p:spPr>
          <a:xfrm>
            <a:off x="338328" y="530352"/>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92" r:id="rId15"/>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BF2EBF65-BB55-498A-AB70-5F4176A22043}"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1FB68A62-2B2C-4307-B5A2-9C7E40409BE4}"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B3D685D8-E52B-4131-824E-59B2D038003F}"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FC7114BF-381C-44C0-BDE9-3CA28CC06FF8}"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086FA2A-C11E-4A6A-8251-6A0296507E12}"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6FBB96D-542B-4156-8D4B-0F7DEF91E2BD}"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B480E19-26EA-4967-B15A-AE7D54F13896}"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BF2EBF65-BB55-498A-AB70-5F4176A22043}"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1FB68A62-2B2C-4307-B5A2-9C7E40409BE4}"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B3D685D8-E52B-4131-824E-59B2D038003F}"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BF2EBF65-BB55-498A-AB70-5F4176A22043}"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FC7114BF-381C-44C0-BDE9-3CA28CC06FF8}"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086FA2A-C11E-4A6A-8251-6A0296507E12}"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6FBB96D-542B-4156-8D4B-0F7DEF91E2BD}"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B480E19-26EA-4967-B15A-AE7D54F13896}"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1FB68A62-2B2C-4307-B5A2-9C7E40409BE4}"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B3D685D8-E52B-4131-824E-59B2D038003F}"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FC7114BF-381C-44C0-BDE9-3CA28CC06FF8}"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086FA2A-C11E-4A6A-8251-6A0296507E12}"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6FBB96D-542B-4156-8D4B-0F7DEF91E2BD}"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B480E19-26EA-4967-B15A-AE7D54F13896}"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666BD8D-96D9-4ABA-B2C8-115BF2903F59}" type="datetime1">
              <a:rPr lang="en-US" smtClean="0"/>
              <a:pPr/>
              <a:t>6/18/2018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8" cstate="print"/>
          <a:stretch>
            <a:fillRect/>
          </a:stretch>
        </p:blipFill>
        <p:spPr>
          <a:xfrm>
            <a:off x="338328" y="530352"/>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tableau.com/profile/greg.steck7461#!/vizhome/USDARuralDevelopmentMulti-FamilyHousing/Overview"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Rural Housing Service </a:t>
            </a:r>
            <a:endParaRPr lang="en-US" dirty="0"/>
          </a:p>
        </p:txBody>
      </p:sp>
      <p:sp>
        <p:nvSpPr>
          <p:cNvPr id="5" name="Subtitle 4"/>
          <p:cNvSpPr>
            <a:spLocks noGrp="1"/>
          </p:cNvSpPr>
          <p:nvPr>
            <p:ph type="subTitle" idx="1"/>
          </p:nvPr>
        </p:nvSpPr>
        <p:spPr>
          <a:xfrm>
            <a:off x="338328" y="3364992"/>
            <a:ext cx="9372600" cy="3721608"/>
          </a:xfrm>
        </p:spPr>
        <p:txBody>
          <a:bodyPr anchor="ctr" anchorCtr="0">
            <a:normAutofit fontScale="85000" lnSpcReduction="10000"/>
          </a:bodyPr>
          <a:lstStyle/>
          <a:p>
            <a:r>
              <a:rPr lang="en-US" dirty="0" smtClean="0"/>
              <a:t>Section 514 and 515 Rural Rental Housing </a:t>
            </a:r>
          </a:p>
          <a:p>
            <a:r>
              <a:rPr lang="en-US" dirty="0" smtClean="0"/>
              <a:t>Maturing Mortgages</a:t>
            </a:r>
          </a:p>
          <a:p>
            <a:endParaRPr lang="en-US" dirty="0"/>
          </a:p>
          <a:p>
            <a:r>
              <a:rPr lang="en-US" dirty="0"/>
              <a:t>Dan Garcia-Diaz, Director</a:t>
            </a:r>
          </a:p>
          <a:p>
            <a:r>
              <a:rPr lang="en-US" dirty="0" smtClean="0"/>
              <a:t>Holly Hobbs, Analyst</a:t>
            </a:r>
          </a:p>
          <a:p>
            <a:endParaRPr lang="en-US" dirty="0" smtClean="0"/>
          </a:p>
          <a:p>
            <a:r>
              <a:rPr lang="en-US" dirty="0"/>
              <a:t>2018 </a:t>
            </a:r>
            <a:r>
              <a:rPr lang="en-US" dirty="0" smtClean="0"/>
              <a:t>CARH Annual </a:t>
            </a:r>
            <a:r>
              <a:rPr lang="en-US" dirty="0"/>
              <a:t>Meeting &amp; Legislative </a:t>
            </a:r>
            <a:r>
              <a:rPr lang="en-US" dirty="0" smtClean="0"/>
              <a:t>Conference</a:t>
            </a:r>
          </a:p>
          <a:p>
            <a:r>
              <a:rPr lang="en-US" dirty="0" smtClean="0"/>
              <a:t>June 19, 2018</a:t>
            </a:r>
            <a:endParaRPr lang="en-US" dirty="0"/>
          </a:p>
        </p:txBody>
      </p:sp>
      <p:sp>
        <p:nvSpPr>
          <p:cNvPr id="10" name="Slide Number Placeholder 9"/>
          <p:cNvSpPr>
            <a:spLocks noGrp="1"/>
          </p:cNvSpPr>
          <p:nvPr>
            <p:ph type="sldNum" sz="quarter" idx="12"/>
          </p:nvPr>
        </p:nvSpPr>
        <p:spPr/>
        <p:txBody>
          <a:bodyPr/>
          <a:lstStyle/>
          <a:p>
            <a:r>
              <a:rPr lang="en-US" dirty="0" smtClean="0"/>
              <a:t>Page </a:t>
            </a:r>
            <a:fld id="{01E16EBA-0216-4FA1-BFEC-225E79399361}"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10</a:t>
            </a:fld>
            <a:endParaRPr lang="en-US" dirty="0" smtClean="0"/>
          </a:p>
        </p:txBody>
      </p:sp>
      <p:sp>
        <p:nvSpPr>
          <p:cNvPr id="3" name="Title 2"/>
          <p:cNvSpPr>
            <a:spLocks noGrp="1"/>
          </p:cNvSpPr>
          <p:nvPr>
            <p:ph type="title"/>
          </p:nvPr>
        </p:nvSpPr>
        <p:spPr/>
        <p:txBody>
          <a:bodyPr/>
          <a:lstStyle/>
          <a:p>
            <a:r>
              <a:rPr lang="en-US" dirty="0" smtClean="0"/>
              <a:t>Preservation Tool Limitations</a:t>
            </a:r>
            <a:endParaRPr lang="en-US" dirty="0"/>
          </a:p>
        </p:txBody>
      </p:sp>
      <p:sp>
        <p:nvSpPr>
          <p:cNvPr id="4" name="Content Placeholder 3"/>
          <p:cNvSpPr>
            <a:spLocks noGrp="1"/>
          </p:cNvSpPr>
          <p:nvPr>
            <p:ph idx="1"/>
          </p:nvPr>
        </p:nvSpPr>
        <p:spPr/>
        <p:txBody>
          <a:bodyPr>
            <a:normAutofit/>
          </a:bodyPr>
          <a:lstStyle/>
          <a:p>
            <a:r>
              <a:rPr lang="en-US" dirty="0" smtClean="0"/>
              <a:t>RHS has </a:t>
            </a:r>
            <a:r>
              <a:rPr lang="en-US" dirty="0"/>
              <a:t>not developed a regular, timely process for updating the preservation </a:t>
            </a:r>
            <a:r>
              <a:rPr lang="en-US" dirty="0" smtClean="0"/>
              <a:t>tool’s data.</a:t>
            </a:r>
          </a:p>
          <a:p>
            <a:pPr lvl="1"/>
            <a:r>
              <a:rPr lang="en-US" dirty="0" smtClean="0"/>
              <a:t>RHS intended to do quarterly updates because exit dates change in response to RHS preservation efforts or properties decide to exit. </a:t>
            </a:r>
          </a:p>
          <a:p>
            <a:pPr lvl="1"/>
            <a:endParaRPr lang="en-US" dirty="0" smtClean="0"/>
          </a:p>
          <a:p>
            <a:pPr lvl="1"/>
            <a:r>
              <a:rPr lang="en-US" dirty="0" smtClean="0"/>
              <a:t>Since developing the tool, </a:t>
            </a:r>
            <a:r>
              <a:rPr lang="en-US" dirty="0"/>
              <a:t>RHS </a:t>
            </a:r>
            <a:r>
              <a:rPr lang="en-US" dirty="0" smtClean="0"/>
              <a:t>was able to update the data twice in 2016, once in 2017, and has not updated it for 2018 (as of May).</a:t>
            </a:r>
          </a:p>
          <a:p>
            <a:pPr lvl="1"/>
            <a:endParaRPr lang="en-US" dirty="0" smtClean="0"/>
          </a:p>
          <a:p>
            <a:r>
              <a:rPr lang="en-US" dirty="0" smtClean="0"/>
              <a:t>Updated information is critical for managing and preserving the RHS rural rental housing portfolio. </a:t>
            </a:r>
            <a:endParaRPr lang="en-US" dirty="0"/>
          </a:p>
          <a:p>
            <a:endParaRPr lang="en-US" dirty="0">
              <a:solidFill>
                <a:srgbClr val="FF0000"/>
              </a:solidFill>
            </a:endParaRPr>
          </a:p>
        </p:txBody>
      </p:sp>
    </p:spTree>
    <p:extLst>
      <p:ext uri="{BB962C8B-B14F-4D97-AF65-F5344CB8AC3E}">
        <p14:creationId xmlns:p14="http://schemas.microsoft.com/office/powerpoint/2010/main" val="1031054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11</a:t>
            </a:fld>
            <a:endParaRPr lang="en-US" dirty="0" smtClean="0"/>
          </a:p>
        </p:txBody>
      </p:sp>
      <p:sp>
        <p:nvSpPr>
          <p:cNvPr id="3" name="Title 2"/>
          <p:cNvSpPr>
            <a:spLocks noGrp="1"/>
          </p:cNvSpPr>
          <p:nvPr>
            <p:ph type="title"/>
          </p:nvPr>
        </p:nvSpPr>
        <p:spPr/>
        <p:txBody>
          <a:bodyPr>
            <a:normAutofit/>
          </a:bodyPr>
          <a:lstStyle/>
          <a:p>
            <a:r>
              <a:rPr lang="en-US" dirty="0" smtClean="0"/>
              <a:t>RHS Data Controls Limitations</a:t>
            </a:r>
            <a:endParaRPr lang="en-US" dirty="0"/>
          </a:p>
        </p:txBody>
      </p:sp>
      <p:sp>
        <p:nvSpPr>
          <p:cNvPr id="4" name="Content Placeholder 3"/>
          <p:cNvSpPr>
            <a:spLocks noGrp="1"/>
          </p:cNvSpPr>
          <p:nvPr>
            <p:ph idx="1"/>
          </p:nvPr>
        </p:nvSpPr>
        <p:spPr/>
        <p:txBody>
          <a:bodyPr>
            <a:normAutofit/>
          </a:bodyPr>
          <a:lstStyle/>
          <a:p>
            <a:r>
              <a:rPr lang="en-US" dirty="0" smtClean="0"/>
              <a:t>First</a:t>
            </a:r>
            <a:r>
              <a:rPr lang="en-US" dirty="0"/>
              <a:t>, RHS </a:t>
            </a:r>
            <a:r>
              <a:rPr lang="en-US" dirty="0" smtClean="0"/>
              <a:t>only </a:t>
            </a:r>
            <a:r>
              <a:rPr lang="en-US" dirty="0"/>
              <a:t>retroactively </a:t>
            </a:r>
            <a:r>
              <a:rPr lang="en-US" dirty="0" smtClean="0"/>
              <a:t>reviewed </a:t>
            </a:r>
            <a:r>
              <a:rPr lang="en-US" dirty="0"/>
              <a:t>a sample of loan document information </a:t>
            </a:r>
            <a:r>
              <a:rPr lang="en-US" dirty="0" smtClean="0"/>
              <a:t>entered into data systems used by the Preservation Tool. </a:t>
            </a:r>
          </a:p>
          <a:p>
            <a:pPr lvl="1"/>
            <a:r>
              <a:rPr lang="en-US" dirty="0" smtClean="0"/>
              <a:t>RHS has some data accuracy checks in place and recently improved the specificity of </a:t>
            </a:r>
            <a:r>
              <a:rPr lang="en-US" dirty="0"/>
              <a:t>these </a:t>
            </a:r>
            <a:r>
              <a:rPr lang="en-US" dirty="0" smtClean="0"/>
              <a:t>checks.</a:t>
            </a:r>
          </a:p>
          <a:p>
            <a:pPr lvl="1"/>
            <a:endParaRPr lang="en-US" dirty="0" smtClean="0"/>
          </a:p>
          <a:p>
            <a:pPr lvl="1"/>
            <a:r>
              <a:rPr lang="en-US" dirty="0" smtClean="0"/>
              <a:t>We found a limited number of errors (3 to 5 percent) in key variables such as mortgage </a:t>
            </a:r>
            <a:r>
              <a:rPr lang="en-US" dirty="0"/>
              <a:t>amounts, closing dates, and repayment periods </a:t>
            </a:r>
            <a:r>
              <a:rPr lang="en-US" dirty="0" smtClean="0"/>
              <a:t>for properties </a:t>
            </a:r>
            <a:r>
              <a:rPr lang="en-US" dirty="0"/>
              <a:t>in five states we </a:t>
            </a:r>
            <a:r>
              <a:rPr lang="en-US" dirty="0" smtClean="0"/>
              <a:t>examined.</a:t>
            </a:r>
            <a:endParaRPr lang="en-US" dirty="0"/>
          </a:p>
        </p:txBody>
      </p:sp>
    </p:spTree>
    <p:extLst>
      <p:ext uri="{BB962C8B-B14F-4D97-AF65-F5344CB8AC3E}">
        <p14:creationId xmlns:p14="http://schemas.microsoft.com/office/powerpoint/2010/main" val="570534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12</a:t>
            </a:fld>
            <a:endParaRPr lang="en-US" dirty="0" smtClean="0"/>
          </a:p>
        </p:txBody>
      </p:sp>
      <p:sp>
        <p:nvSpPr>
          <p:cNvPr id="3" name="Title 2"/>
          <p:cNvSpPr>
            <a:spLocks noGrp="1"/>
          </p:cNvSpPr>
          <p:nvPr>
            <p:ph type="title"/>
          </p:nvPr>
        </p:nvSpPr>
        <p:spPr/>
        <p:txBody>
          <a:bodyPr>
            <a:normAutofit/>
          </a:bodyPr>
          <a:lstStyle/>
          <a:p>
            <a:r>
              <a:rPr lang="en-US" dirty="0" smtClean="0"/>
              <a:t>RHS Data Controls Limitation (cont’d)</a:t>
            </a:r>
            <a:endParaRPr lang="en-US" dirty="0">
              <a:solidFill>
                <a:srgbClr val="FF0000"/>
              </a:solidFill>
            </a:endParaRPr>
          </a:p>
        </p:txBody>
      </p:sp>
      <p:sp>
        <p:nvSpPr>
          <p:cNvPr id="4" name="Content Placeholder 3"/>
          <p:cNvSpPr>
            <a:spLocks noGrp="1"/>
          </p:cNvSpPr>
          <p:nvPr>
            <p:ph idx="1"/>
          </p:nvPr>
        </p:nvSpPr>
        <p:spPr/>
        <p:txBody>
          <a:bodyPr>
            <a:normAutofit/>
          </a:bodyPr>
          <a:lstStyle/>
          <a:p>
            <a:r>
              <a:rPr lang="en-US" dirty="0" smtClean="0"/>
              <a:t>Second, RHS </a:t>
            </a:r>
            <a:r>
              <a:rPr lang="en-US" dirty="0"/>
              <a:t>lacked controls to check the accuracy and completeness </a:t>
            </a:r>
            <a:r>
              <a:rPr lang="en-US" dirty="0" smtClean="0"/>
              <a:t>of underlying </a:t>
            </a:r>
            <a:r>
              <a:rPr lang="en-US" dirty="0"/>
              <a:t>data </a:t>
            </a:r>
            <a:r>
              <a:rPr lang="en-US" dirty="0" smtClean="0"/>
              <a:t>(which is available on RHS’s website) used </a:t>
            </a:r>
            <a:r>
              <a:rPr lang="en-US" dirty="0"/>
              <a:t>by the preservation tool. </a:t>
            </a:r>
            <a:endParaRPr lang="en-US" dirty="0" smtClean="0"/>
          </a:p>
          <a:p>
            <a:pPr lvl="1"/>
            <a:r>
              <a:rPr lang="en-US" dirty="0" smtClean="0"/>
              <a:t>Low overall error rate.</a:t>
            </a:r>
          </a:p>
          <a:p>
            <a:pPr lvl="1"/>
            <a:r>
              <a:rPr lang="en-US" dirty="0" smtClean="0"/>
              <a:t>However, some key information used </a:t>
            </a:r>
            <a:r>
              <a:rPr lang="en-US" dirty="0"/>
              <a:t>to estimate property exit </a:t>
            </a:r>
            <a:r>
              <a:rPr lang="en-US" dirty="0" smtClean="0"/>
              <a:t>dates was missing.</a:t>
            </a:r>
          </a:p>
          <a:p>
            <a:pPr lvl="1"/>
            <a:endParaRPr lang="en-US" dirty="0" smtClean="0"/>
          </a:p>
          <a:p>
            <a:r>
              <a:rPr lang="en-US" dirty="0"/>
              <a:t>Third, RHS has not yet developed a control process to identify potential issues with its underlying data, despite developing and implementing the tool since 2016. </a:t>
            </a:r>
          </a:p>
          <a:p>
            <a:endParaRPr lang="en-US" dirty="0" smtClean="0"/>
          </a:p>
          <a:p>
            <a:endParaRPr lang="en-US" dirty="0"/>
          </a:p>
        </p:txBody>
      </p:sp>
    </p:spTree>
    <p:extLst>
      <p:ext uri="{BB962C8B-B14F-4D97-AF65-F5344CB8AC3E}">
        <p14:creationId xmlns:p14="http://schemas.microsoft.com/office/powerpoint/2010/main" val="236922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13</a:t>
            </a:fld>
            <a:endParaRPr lang="en-US" dirty="0" smtClean="0"/>
          </a:p>
        </p:txBody>
      </p:sp>
      <p:sp>
        <p:nvSpPr>
          <p:cNvPr id="3" name="Title 2"/>
          <p:cNvSpPr>
            <a:spLocks noGrp="1"/>
          </p:cNvSpPr>
          <p:nvPr>
            <p:ph type="title"/>
          </p:nvPr>
        </p:nvSpPr>
        <p:spPr/>
        <p:txBody>
          <a:bodyPr>
            <a:normAutofit fontScale="90000"/>
          </a:bodyPr>
          <a:lstStyle/>
          <a:p>
            <a:r>
              <a:rPr lang="en-US" dirty="0" smtClean="0"/>
              <a:t>Finding 2: Addressing Maturing Mortgages</a:t>
            </a:r>
            <a:endParaRPr lang="en-US" dirty="0"/>
          </a:p>
        </p:txBody>
      </p:sp>
      <p:sp>
        <p:nvSpPr>
          <p:cNvPr id="4" name="Content Placeholder 3"/>
          <p:cNvSpPr>
            <a:spLocks noGrp="1"/>
          </p:cNvSpPr>
          <p:nvPr>
            <p:ph idx="1"/>
          </p:nvPr>
        </p:nvSpPr>
        <p:spPr/>
        <p:txBody>
          <a:bodyPr/>
          <a:lstStyle/>
          <a:p>
            <a:r>
              <a:rPr lang="en-US" dirty="0" smtClean="0"/>
              <a:t>RHS has taken steps to preserve properties with maturing mortgages:</a:t>
            </a:r>
          </a:p>
          <a:p>
            <a:pPr lvl="1"/>
            <a:r>
              <a:rPr lang="en-US" dirty="0" smtClean="0"/>
              <a:t>Developed the preservation tool to track mortgage maturity,</a:t>
            </a:r>
          </a:p>
          <a:p>
            <a:pPr lvl="1"/>
            <a:endParaRPr lang="en-US" dirty="0" smtClean="0"/>
          </a:p>
          <a:p>
            <a:pPr lvl="1"/>
            <a:r>
              <a:rPr lang="en-US" dirty="0" smtClean="0"/>
              <a:t>Commissioned studies on issues facing the portfolio such as growing capital needs and the impact of maturing mortgages,</a:t>
            </a:r>
          </a:p>
          <a:p>
            <a:pPr lvl="1"/>
            <a:endParaRPr lang="en-US" dirty="0" smtClean="0"/>
          </a:p>
          <a:p>
            <a:pPr lvl="1"/>
            <a:r>
              <a:rPr lang="en-US" dirty="0" smtClean="0"/>
              <a:t>Offered preservation options to owners (loan reamortization, deferral, prepayment, and property transfer)</a:t>
            </a:r>
            <a:endParaRPr lang="en-US" dirty="0"/>
          </a:p>
        </p:txBody>
      </p:sp>
    </p:spTree>
    <p:extLst>
      <p:ext uri="{BB962C8B-B14F-4D97-AF65-F5344CB8AC3E}">
        <p14:creationId xmlns:p14="http://schemas.microsoft.com/office/powerpoint/2010/main" val="1925351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14</a:t>
            </a:fld>
            <a:endParaRPr lang="en-US" dirty="0" smtClean="0"/>
          </a:p>
        </p:txBody>
      </p:sp>
      <p:sp>
        <p:nvSpPr>
          <p:cNvPr id="3" name="Title 2"/>
          <p:cNvSpPr>
            <a:spLocks noGrp="1"/>
          </p:cNvSpPr>
          <p:nvPr>
            <p:ph type="title"/>
          </p:nvPr>
        </p:nvSpPr>
        <p:spPr/>
        <p:txBody>
          <a:bodyPr>
            <a:normAutofit fontScale="90000"/>
          </a:bodyPr>
          <a:lstStyle/>
          <a:p>
            <a:r>
              <a:rPr lang="en-US" dirty="0" smtClean="0"/>
              <a:t>Options for Preserving Properties and Protecting Tenants</a:t>
            </a:r>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9978" y="2362201"/>
            <a:ext cx="7515422" cy="4648200"/>
          </a:xfrm>
          <a:prstGeom prst="rect">
            <a:avLst/>
          </a:prstGeom>
          <a:noFill/>
          <a:ln>
            <a:noFill/>
          </a:ln>
        </p:spPr>
      </p:pic>
    </p:spTree>
    <p:extLst>
      <p:ext uri="{BB962C8B-B14F-4D97-AF65-F5344CB8AC3E}">
        <p14:creationId xmlns:p14="http://schemas.microsoft.com/office/powerpoint/2010/main" val="3444513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15</a:t>
            </a:fld>
            <a:endParaRPr lang="en-US" dirty="0" smtClean="0"/>
          </a:p>
        </p:txBody>
      </p:sp>
      <p:sp>
        <p:nvSpPr>
          <p:cNvPr id="3" name="Title 2"/>
          <p:cNvSpPr>
            <a:spLocks noGrp="1"/>
          </p:cNvSpPr>
          <p:nvPr>
            <p:ph type="title"/>
          </p:nvPr>
        </p:nvSpPr>
        <p:spPr/>
        <p:txBody>
          <a:bodyPr>
            <a:normAutofit fontScale="90000"/>
          </a:bodyPr>
          <a:lstStyle/>
          <a:p>
            <a:r>
              <a:rPr lang="en-US" dirty="0" smtClean="0"/>
              <a:t>RHS has not Comprehensively Planned to Preserve Properties with Maturing Mortgages</a:t>
            </a:r>
            <a:endParaRPr lang="en-US" dirty="0"/>
          </a:p>
        </p:txBody>
      </p:sp>
      <p:sp>
        <p:nvSpPr>
          <p:cNvPr id="6" name="Content Placeholder 5"/>
          <p:cNvSpPr>
            <a:spLocks noGrp="1"/>
          </p:cNvSpPr>
          <p:nvPr>
            <p:ph idx="1"/>
          </p:nvPr>
        </p:nvSpPr>
        <p:spPr/>
        <p:txBody>
          <a:bodyPr/>
          <a:lstStyle/>
          <a:p>
            <a:r>
              <a:rPr lang="en-US" dirty="0"/>
              <a:t>L</a:t>
            </a:r>
            <a:r>
              <a:rPr lang="en-US" dirty="0" smtClean="0"/>
              <a:t>acked </a:t>
            </a:r>
            <a:r>
              <a:rPr lang="en-US" dirty="0"/>
              <a:t>documented goals for preserving its program and has not created measures for tracking progress toward those goals. </a:t>
            </a:r>
            <a:endParaRPr lang="en-US" dirty="0" smtClean="0"/>
          </a:p>
          <a:p>
            <a:endParaRPr lang="en-US" dirty="0" smtClean="0"/>
          </a:p>
          <a:p>
            <a:r>
              <a:rPr lang="en-US" dirty="0" smtClean="0"/>
              <a:t>Was not monitoring </a:t>
            </a:r>
            <a:r>
              <a:rPr lang="en-US" dirty="0"/>
              <a:t>and assessing options and incentives it is providing in a way that would inform or improve the use of these options</a:t>
            </a:r>
            <a:r>
              <a:rPr lang="en-US" dirty="0" smtClean="0"/>
              <a:t>.</a:t>
            </a:r>
          </a:p>
          <a:p>
            <a:pPr marL="0" indent="0">
              <a:buNone/>
            </a:pPr>
            <a:r>
              <a:rPr lang="en-US" dirty="0" smtClean="0"/>
              <a:t> </a:t>
            </a:r>
          </a:p>
          <a:p>
            <a:r>
              <a:rPr lang="en-US" dirty="0" smtClean="0"/>
              <a:t>Did not </a:t>
            </a:r>
            <a:r>
              <a:rPr lang="en-US" dirty="0"/>
              <a:t>fully analyzed or responded to the risks facing its rural rental housing </a:t>
            </a:r>
            <a:r>
              <a:rPr lang="en-US" dirty="0" smtClean="0"/>
              <a:t>program.</a:t>
            </a:r>
            <a:endParaRPr lang="en-US" dirty="0"/>
          </a:p>
        </p:txBody>
      </p:sp>
    </p:spTree>
    <p:extLst>
      <p:ext uri="{BB962C8B-B14F-4D97-AF65-F5344CB8AC3E}">
        <p14:creationId xmlns:p14="http://schemas.microsoft.com/office/powerpoint/2010/main" val="3008473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16</a:t>
            </a:fld>
            <a:endParaRPr lang="en-US" dirty="0" smtClean="0"/>
          </a:p>
        </p:txBody>
      </p:sp>
      <p:sp>
        <p:nvSpPr>
          <p:cNvPr id="3" name="Title 2"/>
          <p:cNvSpPr>
            <a:spLocks noGrp="1"/>
          </p:cNvSpPr>
          <p:nvPr>
            <p:ph type="title"/>
          </p:nvPr>
        </p:nvSpPr>
        <p:spPr/>
        <p:txBody>
          <a:bodyPr/>
          <a:lstStyle/>
          <a:p>
            <a:r>
              <a:rPr lang="en-US" dirty="0" smtClean="0"/>
              <a:t>Probable Effect of Limited RHS Planning</a:t>
            </a:r>
            <a:endParaRPr lang="en-US" dirty="0"/>
          </a:p>
        </p:txBody>
      </p:sp>
      <p:sp>
        <p:nvSpPr>
          <p:cNvPr id="4" name="Content Placeholder 3"/>
          <p:cNvSpPr>
            <a:spLocks noGrp="1"/>
          </p:cNvSpPr>
          <p:nvPr>
            <p:ph idx="1"/>
          </p:nvPr>
        </p:nvSpPr>
        <p:spPr/>
        <p:txBody>
          <a:bodyPr>
            <a:normAutofit/>
          </a:bodyPr>
          <a:lstStyle/>
          <a:p>
            <a:r>
              <a:rPr lang="en-US" dirty="0"/>
              <a:t>O</a:t>
            </a:r>
            <a:r>
              <a:rPr lang="en-US" dirty="0" smtClean="0"/>
              <a:t>fficials said RHS has not fully planned because maturing mortgages will peak after 10 </a:t>
            </a:r>
            <a:r>
              <a:rPr lang="en-US" dirty="0"/>
              <a:t>years (2028). </a:t>
            </a:r>
            <a:endParaRPr lang="en-US" dirty="0" smtClean="0"/>
          </a:p>
          <a:p>
            <a:r>
              <a:rPr lang="en-US" dirty="0" smtClean="0"/>
              <a:t>Yet, high percentage of exits suggest current planning efforts are insufficient. </a:t>
            </a:r>
          </a:p>
          <a:p>
            <a:endParaRPr lang="en-US" dirty="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498085650"/>
              </p:ext>
            </p:extLst>
          </p:nvPr>
        </p:nvGraphicFramePr>
        <p:xfrm>
          <a:off x="1371600" y="4343400"/>
          <a:ext cx="6934200" cy="2682240"/>
        </p:xfrm>
        <a:graphic>
          <a:graphicData uri="http://schemas.openxmlformats.org/drawingml/2006/table">
            <a:tbl>
              <a:tblPr firstRow="1" bandRow="1">
                <a:tableStyleId>{5C22544A-7EE6-4342-B048-85BDC9FD1C3A}</a:tableStyleId>
              </a:tblPr>
              <a:tblGrid>
                <a:gridCol w="1828800"/>
                <a:gridCol w="5105400"/>
              </a:tblGrid>
              <a:tr h="370840">
                <a:tc>
                  <a:txBody>
                    <a:bodyPr/>
                    <a:lstStyle/>
                    <a:p>
                      <a:r>
                        <a:rPr lang="en-US" dirty="0" smtClean="0">
                          <a:solidFill>
                            <a:srgbClr val="000000"/>
                          </a:solidFill>
                        </a:rPr>
                        <a:t>Year</a:t>
                      </a:r>
                      <a:endParaRPr lang="en-US" dirty="0">
                        <a:solidFill>
                          <a:srgbClr val="000000"/>
                        </a:solidFill>
                      </a:endParaRPr>
                    </a:p>
                  </a:txBody>
                  <a:tcPr/>
                </a:tc>
                <a:tc>
                  <a:txBody>
                    <a:bodyPr/>
                    <a:lstStyle/>
                    <a:p>
                      <a:r>
                        <a:rPr lang="en-US" dirty="0" smtClean="0">
                          <a:solidFill>
                            <a:srgbClr val="000000"/>
                          </a:solidFill>
                        </a:rPr>
                        <a:t>Percentage of properties</a:t>
                      </a:r>
                      <a:r>
                        <a:rPr lang="en-US" baseline="0" dirty="0" smtClean="0">
                          <a:solidFill>
                            <a:srgbClr val="000000"/>
                          </a:solidFill>
                        </a:rPr>
                        <a:t> with maturing mortgages that exited, by year</a:t>
                      </a:r>
                      <a:endParaRPr lang="en-US" dirty="0">
                        <a:solidFill>
                          <a:srgbClr val="000000"/>
                        </a:solidFill>
                      </a:endParaRPr>
                    </a:p>
                  </a:txBody>
                  <a:tcPr/>
                </a:tc>
              </a:tr>
              <a:tr h="370840">
                <a:tc>
                  <a:txBody>
                    <a:bodyPr/>
                    <a:lstStyle/>
                    <a:p>
                      <a:r>
                        <a:rPr lang="en-US" dirty="0" smtClean="0"/>
                        <a:t>2014</a:t>
                      </a:r>
                      <a:endParaRPr lang="en-US" dirty="0"/>
                    </a:p>
                  </a:txBody>
                  <a:tcPr/>
                </a:tc>
                <a:tc>
                  <a:txBody>
                    <a:bodyPr/>
                    <a:lstStyle/>
                    <a:p>
                      <a:pPr algn="ctr"/>
                      <a:r>
                        <a:rPr lang="en-US" dirty="0" smtClean="0"/>
                        <a:t>71%</a:t>
                      </a:r>
                      <a:endParaRPr lang="en-US" dirty="0"/>
                    </a:p>
                  </a:txBody>
                  <a:tcPr/>
                </a:tc>
              </a:tr>
              <a:tr h="370840">
                <a:tc>
                  <a:txBody>
                    <a:bodyPr/>
                    <a:lstStyle/>
                    <a:p>
                      <a:r>
                        <a:rPr lang="en-US" dirty="0" smtClean="0"/>
                        <a:t>2015</a:t>
                      </a:r>
                      <a:endParaRPr lang="en-US" dirty="0"/>
                    </a:p>
                  </a:txBody>
                  <a:tcPr/>
                </a:tc>
                <a:tc>
                  <a:txBody>
                    <a:bodyPr/>
                    <a:lstStyle/>
                    <a:p>
                      <a:pPr algn="ctr"/>
                      <a:r>
                        <a:rPr lang="en-US" dirty="0" smtClean="0"/>
                        <a:t>63%</a:t>
                      </a:r>
                      <a:endParaRPr lang="en-US" dirty="0"/>
                    </a:p>
                  </a:txBody>
                  <a:tcPr/>
                </a:tc>
              </a:tr>
              <a:tr h="370840">
                <a:tc>
                  <a:txBody>
                    <a:bodyPr/>
                    <a:lstStyle/>
                    <a:p>
                      <a:r>
                        <a:rPr lang="en-US" dirty="0" smtClean="0"/>
                        <a:t>2016</a:t>
                      </a:r>
                      <a:endParaRPr lang="en-US" dirty="0"/>
                    </a:p>
                  </a:txBody>
                  <a:tcPr/>
                </a:tc>
                <a:tc>
                  <a:txBody>
                    <a:bodyPr/>
                    <a:lstStyle/>
                    <a:p>
                      <a:pPr algn="ctr"/>
                      <a:r>
                        <a:rPr lang="en-US" dirty="0" smtClean="0"/>
                        <a:t>58%</a:t>
                      </a:r>
                      <a:endParaRPr lang="en-US" dirty="0"/>
                    </a:p>
                  </a:txBody>
                  <a:tcPr/>
                </a:tc>
              </a:tr>
              <a:tr h="370840">
                <a:tc>
                  <a:txBody>
                    <a:bodyPr/>
                    <a:lstStyle/>
                    <a:p>
                      <a:r>
                        <a:rPr lang="en-US" dirty="0" smtClean="0"/>
                        <a:t>2017</a:t>
                      </a:r>
                      <a:endParaRPr lang="en-US" dirty="0"/>
                    </a:p>
                  </a:txBody>
                  <a:tcPr/>
                </a:tc>
                <a:tc>
                  <a:txBody>
                    <a:bodyPr/>
                    <a:lstStyle/>
                    <a:p>
                      <a:pPr algn="ctr"/>
                      <a:r>
                        <a:rPr lang="en-US" dirty="0" smtClean="0"/>
                        <a:t>60%</a:t>
                      </a:r>
                      <a:endParaRPr lang="en-US" dirty="0"/>
                    </a:p>
                  </a:txBody>
                  <a:tcPr/>
                </a:tc>
              </a:tr>
              <a:tr h="370840">
                <a:tc>
                  <a:txBody>
                    <a:bodyPr/>
                    <a:lstStyle/>
                    <a:p>
                      <a:r>
                        <a:rPr lang="en-US" smtClean="0"/>
                        <a:t>Average</a:t>
                      </a:r>
                      <a:endParaRPr lang="en-US" dirty="0"/>
                    </a:p>
                  </a:txBody>
                  <a:tcPr/>
                </a:tc>
                <a:tc>
                  <a:txBody>
                    <a:bodyPr/>
                    <a:lstStyle/>
                    <a:p>
                      <a:pPr algn="ctr"/>
                      <a:r>
                        <a:rPr lang="en-US" dirty="0" smtClean="0"/>
                        <a:t>61%</a:t>
                      </a:r>
                      <a:endParaRPr lang="en-US" dirty="0"/>
                    </a:p>
                  </a:txBody>
                  <a:tcPr/>
                </a:tc>
              </a:tr>
            </a:tbl>
          </a:graphicData>
        </a:graphic>
      </p:graphicFrame>
    </p:spTree>
    <p:extLst>
      <p:ext uri="{BB962C8B-B14F-4D97-AF65-F5344CB8AC3E}">
        <p14:creationId xmlns:p14="http://schemas.microsoft.com/office/powerpoint/2010/main" val="2154503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17</a:t>
            </a:fld>
            <a:endParaRPr lang="en-US" dirty="0" smtClean="0"/>
          </a:p>
        </p:txBody>
      </p:sp>
      <p:sp>
        <p:nvSpPr>
          <p:cNvPr id="3" name="Title 2"/>
          <p:cNvSpPr>
            <a:spLocks noGrp="1"/>
          </p:cNvSpPr>
          <p:nvPr>
            <p:ph type="title"/>
          </p:nvPr>
        </p:nvSpPr>
        <p:spPr/>
        <p:txBody>
          <a:bodyPr>
            <a:normAutofit fontScale="90000"/>
          </a:bodyPr>
          <a:lstStyle/>
          <a:p>
            <a:r>
              <a:rPr lang="en-US" dirty="0" smtClean="0"/>
              <a:t>Congressional interest in expanding tenant protections</a:t>
            </a:r>
            <a:endParaRPr lang="en-US" dirty="0"/>
          </a:p>
        </p:txBody>
      </p:sp>
      <p:sp>
        <p:nvSpPr>
          <p:cNvPr id="4" name="Content Placeholder 3"/>
          <p:cNvSpPr>
            <a:spLocks noGrp="1"/>
          </p:cNvSpPr>
          <p:nvPr>
            <p:ph idx="1"/>
          </p:nvPr>
        </p:nvSpPr>
        <p:spPr/>
        <p:txBody>
          <a:bodyPr>
            <a:normAutofit/>
          </a:bodyPr>
          <a:lstStyle/>
          <a:p>
            <a:r>
              <a:rPr lang="en-US" dirty="0"/>
              <a:t>In 2016, </a:t>
            </a:r>
            <a:r>
              <a:rPr lang="en-US" dirty="0" smtClean="0"/>
              <a:t>H.R 4908 would have allowed RHS </a:t>
            </a:r>
            <a:r>
              <a:rPr lang="en-US" dirty="0"/>
              <a:t>to continue providing rental assistance to properties </a:t>
            </a:r>
            <a:r>
              <a:rPr lang="en-US" dirty="0" smtClean="0"/>
              <a:t>after loans </a:t>
            </a:r>
            <a:r>
              <a:rPr lang="en-US" dirty="0"/>
              <a:t>matured or to provide vouchers to tenants under different circumstances, including mortgage </a:t>
            </a:r>
            <a:r>
              <a:rPr lang="en-US" dirty="0" smtClean="0"/>
              <a:t>maturity.</a:t>
            </a:r>
          </a:p>
          <a:p>
            <a:endParaRPr lang="en-US" dirty="0" smtClean="0"/>
          </a:p>
          <a:p>
            <a:r>
              <a:rPr lang="en-US" dirty="0" smtClean="0"/>
              <a:t>An identical bill (S. 2783) was introduced in the Senate in 2016.</a:t>
            </a:r>
          </a:p>
          <a:p>
            <a:endParaRPr lang="en-US" dirty="0" smtClean="0"/>
          </a:p>
          <a:p>
            <a:r>
              <a:rPr lang="en-US" dirty="0" smtClean="0"/>
              <a:t>Congress has taken other actions to protect tenants: For </a:t>
            </a:r>
            <a:r>
              <a:rPr lang="en-US" dirty="0"/>
              <a:t>example, beginning in </a:t>
            </a:r>
            <a:r>
              <a:rPr lang="en-US" dirty="0" smtClean="0"/>
              <a:t>FY 2006</a:t>
            </a:r>
            <a:r>
              <a:rPr lang="en-US" dirty="0"/>
              <a:t>, Congress authorized RHS to provide vouchers to tenants affected by loan prepayments.</a:t>
            </a:r>
          </a:p>
        </p:txBody>
      </p:sp>
    </p:spTree>
    <p:extLst>
      <p:ext uri="{BB962C8B-B14F-4D97-AF65-F5344CB8AC3E}">
        <p14:creationId xmlns:p14="http://schemas.microsoft.com/office/powerpoint/2010/main" val="4056586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18</a:t>
            </a:fld>
            <a:endParaRPr lang="en-US" dirty="0" smtClean="0"/>
          </a:p>
        </p:txBody>
      </p:sp>
      <p:sp>
        <p:nvSpPr>
          <p:cNvPr id="3" name="Title 2"/>
          <p:cNvSpPr>
            <a:spLocks noGrp="1"/>
          </p:cNvSpPr>
          <p:nvPr>
            <p:ph type="title"/>
          </p:nvPr>
        </p:nvSpPr>
        <p:spPr/>
        <p:txBody>
          <a:bodyPr/>
          <a:lstStyle/>
          <a:p>
            <a:r>
              <a:rPr lang="en-US" dirty="0" smtClean="0"/>
              <a:t>Recommendations</a:t>
            </a:r>
            <a:endParaRPr lang="en-US" dirty="0"/>
          </a:p>
        </p:txBody>
      </p:sp>
      <p:sp>
        <p:nvSpPr>
          <p:cNvPr id="4" name="Content Placeholder 3"/>
          <p:cNvSpPr>
            <a:spLocks noGrp="1"/>
          </p:cNvSpPr>
          <p:nvPr>
            <p:ph idx="1"/>
          </p:nvPr>
        </p:nvSpPr>
        <p:spPr/>
        <p:txBody>
          <a:bodyPr>
            <a:normAutofit lnSpcReduction="10000"/>
          </a:bodyPr>
          <a:lstStyle/>
          <a:p>
            <a:r>
              <a:rPr lang="en-US" dirty="0" smtClean="0"/>
              <a:t>Establish additional data controls to ensure accuracy</a:t>
            </a:r>
          </a:p>
          <a:p>
            <a:endParaRPr lang="en-US" dirty="0" smtClean="0"/>
          </a:p>
          <a:p>
            <a:r>
              <a:rPr lang="en-US" dirty="0" smtClean="0"/>
              <a:t>Create a process for regularly updating Preservation Tool data</a:t>
            </a:r>
          </a:p>
          <a:p>
            <a:endParaRPr lang="en-US" dirty="0" smtClean="0"/>
          </a:p>
          <a:p>
            <a:r>
              <a:rPr lang="en-US" dirty="0" smtClean="0"/>
              <a:t>Develop performance goals and measures for its preservation efforts</a:t>
            </a:r>
          </a:p>
          <a:p>
            <a:endParaRPr lang="en-US" dirty="0" smtClean="0"/>
          </a:p>
          <a:p>
            <a:r>
              <a:rPr lang="en-US" dirty="0" smtClean="0"/>
              <a:t>Monitor the results of its preservation efforts</a:t>
            </a:r>
          </a:p>
          <a:p>
            <a:endParaRPr lang="en-US" dirty="0" smtClean="0"/>
          </a:p>
          <a:p>
            <a:r>
              <a:rPr lang="en-US" dirty="0" smtClean="0"/>
              <a:t>Identify, analyze, and respond to risks to achieving its preservation goals</a:t>
            </a:r>
          </a:p>
        </p:txBody>
      </p:sp>
    </p:spTree>
    <p:extLst>
      <p:ext uri="{BB962C8B-B14F-4D97-AF65-F5344CB8AC3E}">
        <p14:creationId xmlns:p14="http://schemas.microsoft.com/office/powerpoint/2010/main" val="181093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19</a:t>
            </a:fld>
            <a:endParaRPr lang="en-US" dirty="0" smtClean="0"/>
          </a:p>
        </p:txBody>
      </p:sp>
      <p:sp>
        <p:nvSpPr>
          <p:cNvPr id="3" name="Title 2"/>
          <p:cNvSpPr>
            <a:spLocks noGrp="1"/>
          </p:cNvSpPr>
          <p:nvPr>
            <p:ph type="title"/>
          </p:nvPr>
        </p:nvSpPr>
        <p:spPr/>
        <p:txBody>
          <a:bodyPr>
            <a:normAutofit/>
          </a:bodyPr>
          <a:lstStyle/>
          <a:p>
            <a:r>
              <a:rPr lang="en-US" dirty="0" smtClean="0"/>
              <a:t>Matter for Congressional Consideration</a:t>
            </a:r>
            <a:endParaRPr lang="en-US" dirty="0"/>
          </a:p>
        </p:txBody>
      </p:sp>
      <p:sp>
        <p:nvSpPr>
          <p:cNvPr id="4" name="Content Placeholder 3"/>
          <p:cNvSpPr>
            <a:spLocks noGrp="1"/>
          </p:cNvSpPr>
          <p:nvPr>
            <p:ph idx="1"/>
          </p:nvPr>
        </p:nvSpPr>
        <p:spPr/>
        <p:txBody>
          <a:bodyPr>
            <a:normAutofit/>
          </a:bodyPr>
          <a:lstStyle/>
          <a:p>
            <a:endParaRPr lang="en-US" dirty="0" smtClean="0"/>
          </a:p>
          <a:p>
            <a:r>
              <a:rPr lang="en-US" dirty="0" smtClean="0"/>
              <a:t>For </a:t>
            </a:r>
            <a:r>
              <a:rPr lang="en-US" dirty="0"/>
              <a:t>RHS properties whose mortgages have matured, </a:t>
            </a:r>
            <a:r>
              <a:rPr lang="en-US" dirty="0" smtClean="0"/>
              <a:t>Congress should </a:t>
            </a:r>
            <a:r>
              <a:rPr lang="en-US" dirty="0"/>
              <a:t>consider granting RHS the authority to </a:t>
            </a:r>
            <a:endParaRPr lang="en-US" dirty="0" smtClean="0"/>
          </a:p>
          <a:p>
            <a:pPr lvl="1"/>
            <a:r>
              <a:rPr lang="en-US" dirty="0" smtClean="0"/>
              <a:t>renew </a:t>
            </a:r>
            <a:r>
              <a:rPr lang="en-US" dirty="0"/>
              <a:t>annual </a:t>
            </a:r>
            <a:r>
              <a:rPr lang="en-US" dirty="0" smtClean="0"/>
              <a:t>rental assistance </a:t>
            </a:r>
            <a:r>
              <a:rPr lang="en-US" dirty="0"/>
              <a:t>payments to owners who wish to continue to receive </a:t>
            </a:r>
            <a:r>
              <a:rPr lang="en-US" dirty="0" smtClean="0"/>
              <a:t>them and </a:t>
            </a:r>
          </a:p>
          <a:p>
            <a:pPr lvl="1"/>
            <a:r>
              <a:rPr lang="en-US" dirty="0" smtClean="0"/>
              <a:t>provide </a:t>
            </a:r>
            <a:r>
              <a:rPr lang="en-US" dirty="0"/>
              <a:t>vouchers to tenants living in rental assistance units </a:t>
            </a:r>
            <a:r>
              <a:rPr lang="en-US" dirty="0" smtClean="0"/>
              <a:t>in properties </a:t>
            </a:r>
            <a:r>
              <a:rPr lang="en-US" dirty="0"/>
              <a:t>whose owners choose to no longer receive </a:t>
            </a:r>
            <a:r>
              <a:rPr lang="en-US" dirty="0" smtClean="0"/>
              <a:t>rental assistance</a:t>
            </a:r>
            <a:r>
              <a:rPr lang="en-US" dirty="0"/>
              <a:t>.</a:t>
            </a:r>
          </a:p>
        </p:txBody>
      </p:sp>
    </p:spTree>
    <p:extLst>
      <p:ext uri="{BB962C8B-B14F-4D97-AF65-F5344CB8AC3E}">
        <p14:creationId xmlns:p14="http://schemas.microsoft.com/office/powerpoint/2010/main" val="54096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2</a:t>
            </a:fld>
            <a:endParaRPr lang="en-US" dirty="0" smtClean="0"/>
          </a:p>
        </p:txBody>
      </p:sp>
      <p:sp>
        <p:nvSpPr>
          <p:cNvPr id="7" name="Title 6"/>
          <p:cNvSpPr>
            <a:spLocks noGrp="1"/>
          </p:cNvSpPr>
          <p:nvPr>
            <p:ph type="title"/>
          </p:nvPr>
        </p:nvSpPr>
        <p:spPr/>
        <p:txBody>
          <a:bodyPr/>
          <a:lstStyle/>
          <a:p>
            <a:r>
              <a:rPr lang="en-US" dirty="0" smtClean="0"/>
              <a:t>Researchable Questions</a:t>
            </a:r>
            <a:endParaRPr lang="en-US" dirty="0"/>
          </a:p>
        </p:txBody>
      </p:sp>
      <p:sp>
        <p:nvSpPr>
          <p:cNvPr id="8" name="Content Placeholder 7"/>
          <p:cNvSpPr>
            <a:spLocks noGrp="1"/>
          </p:cNvSpPr>
          <p:nvPr>
            <p:ph idx="1"/>
          </p:nvPr>
        </p:nvSpPr>
        <p:spPr/>
        <p:txBody>
          <a:bodyPr/>
          <a:lstStyle/>
          <a:p>
            <a:r>
              <a:rPr lang="en-US" dirty="0" smtClean="0"/>
              <a:t>Our work examined RHS’s efforts to </a:t>
            </a:r>
          </a:p>
          <a:p>
            <a:pPr marL="0" indent="0">
              <a:buNone/>
            </a:pPr>
            <a:endParaRPr lang="en-US" dirty="0" smtClean="0"/>
          </a:p>
          <a:p>
            <a:pPr lvl="1"/>
            <a:r>
              <a:rPr lang="en-US" dirty="0" smtClean="0"/>
              <a:t>(</a:t>
            </a:r>
            <a:r>
              <a:rPr lang="en-US" dirty="0"/>
              <a:t>1) estimate the dates that properties may exit the rural </a:t>
            </a:r>
            <a:r>
              <a:rPr lang="en-US" dirty="0" smtClean="0"/>
              <a:t>rental housing programs </a:t>
            </a:r>
            <a:r>
              <a:rPr lang="en-US" dirty="0"/>
              <a:t>due to mortgage maturity and </a:t>
            </a:r>
            <a:endParaRPr lang="en-US" dirty="0" smtClean="0"/>
          </a:p>
          <a:p>
            <a:pPr lvl="1"/>
            <a:endParaRPr lang="en-US" dirty="0"/>
          </a:p>
          <a:p>
            <a:pPr lvl="1"/>
            <a:r>
              <a:rPr lang="en-US" dirty="0" smtClean="0"/>
              <a:t>(</a:t>
            </a:r>
            <a:r>
              <a:rPr lang="en-US" dirty="0"/>
              <a:t>2) preserve </a:t>
            </a:r>
            <a:r>
              <a:rPr lang="en-US" dirty="0" smtClean="0"/>
              <a:t>the affordability </a:t>
            </a:r>
            <a:r>
              <a:rPr lang="en-US" dirty="0"/>
              <a:t>of rural rental properties with maturing </a:t>
            </a:r>
            <a:r>
              <a:rPr lang="en-US" dirty="0" smtClean="0"/>
              <a:t>mortgages</a:t>
            </a:r>
          </a:p>
          <a:p>
            <a:endParaRPr lang="en-US" dirty="0"/>
          </a:p>
          <a:p>
            <a:r>
              <a:rPr lang="en-US" dirty="0" smtClean="0"/>
              <a:t>Scope: Section 514/515 financed properties and Section 521 rental assistance</a:t>
            </a:r>
            <a:endParaRPr lang="en-US" dirty="0"/>
          </a:p>
        </p:txBody>
      </p:sp>
    </p:spTree>
    <p:extLst>
      <p:ext uri="{BB962C8B-B14F-4D97-AF65-F5344CB8AC3E}">
        <p14:creationId xmlns:p14="http://schemas.microsoft.com/office/powerpoint/2010/main" val="27428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3</a:t>
            </a:fld>
            <a:endParaRPr lang="en-US" dirty="0" smtClean="0"/>
          </a:p>
        </p:txBody>
      </p:sp>
      <p:sp>
        <p:nvSpPr>
          <p:cNvPr id="3" name="Title 2"/>
          <p:cNvSpPr>
            <a:spLocks noGrp="1"/>
          </p:cNvSpPr>
          <p:nvPr>
            <p:ph type="title"/>
          </p:nvPr>
        </p:nvSpPr>
        <p:spPr/>
        <p:txBody>
          <a:bodyPr>
            <a:normAutofit/>
          </a:bodyPr>
          <a:lstStyle/>
          <a:p>
            <a:r>
              <a:rPr lang="en-US" dirty="0" smtClean="0"/>
              <a:t>Background—Portfolio Composition</a:t>
            </a:r>
            <a:endParaRPr lang="en-US" dirty="0">
              <a:solidFill>
                <a:srgbClr val="FF0000"/>
              </a:solidFill>
            </a:endParaRPr>
          </a:p>
        </p:txBody>
      </p:sp>
      <p:sp>
        <p:nvSpPr>
          <p:cNvPr id="4" name="Content Placeholder 3"/>
          <p:cNvSpPr>
            <a:spLocks noGrp="1"/>
          </p:cNvSpPr>
          <p:nvPr>
            <p:ph idx="1"/>
          </p:nvPr>
        </p:nvSpPr>
        <p:spPr/>
        <p:txBody>
          <a:bodyPr>
            <a:normAutofit/>
          </a:bodyPr>
          <a:lstStyle/>
          <a:p>
            <a:r>
              <a:rPr lang="en-US" dirty="0" smtClean="0"/>
              <a:t>June </a:t>
            </a:r>
            <a:r>
              <a:rPr lang="en-US" dirty="0"/>
              <a:t>2017 </a:t>
            </a:r>
            <a:r>
              <a:rPr lang="en-US" dirty="0" smtClean="0"/>
              <a:t>RHS data </a:t>
            </a:r>
            <a:r>
              <a:rPr lang="en-US" dirty="0"/>
              <a:t>showed that the program had </a:t>
            </a:r>
            <a:r>
              <a:rPr lang="en-US" dirty="0" smtClean="0"/>
              <a:t>approximately 14,000 </a:t>
            </a:r>
            <a:r>
              <a:rPr lang="en-US" dirty="0"/>
              <a:t>properties containing 427,000 rental units. </a:t>
            </a:r>
            <a:endParaRPr lang="en-US" dirty="0" smtClean="0"/>
          </a:p>
          <a:p>
            <a:pPr lvl="1"/>
            <a:r>
              <a:rPr lang="en-US" dirty="0" smtClean="0"/>
              <a:t>Approximately </a:t>
            </a:r>
            <a:r>
              <a:rPr lang="en-US" dirty="0"/>
              <a:t>12,000 properties (85 percent) and 282,000 units (</a:t>
            </a:r>
            <a:r>
              <a:rPr lang="en-US" dirty="0" smtClean="0"/>
              <a:t>66 percent</a:t>
            </a:r>
            <a:r>
              <a:rPr lang="en-US" dirty="0"/>
              <a:t>) received rental </a:t>
            </a:r>
            <a:r>
              <a:rPr lang="en-US" dirty="0" smtClean="0"/>
              <a:t>assistance.</a:t>
            </a:r>
          </a:p>
          <a:p>
            <a:endParaRPr lang="en-US" dirty="0" smtClean="0"/>
          </a:p>
          <a:p>
            <a:r>
              <a:rPr lang="en-US" dirty="0" smtClean="0"/>
              <a:t>The agency has not </a:t>
            </a:r>
            <a:r>
              <a:rPr lang="en-US" dirty="0"/>
              <a:t>financed any new rental housing properties since 2011. </a:t>
            </a:r>
            <a:endParaRPr lang="en-US" dirty="0" smtClean="0"/>
          </a:p>
          <a:p>
            <a:pPr lvl="1"/>
            <a:r>
              <a:rPr lang="en-US" dirty="0" smtClean="0"/>
              <a:t>Instead</a:t>
            </a:r>
            <a:r>
              <a:rPr lang="en-US" dirty="0"/>
              <a:t>, </a:t>
            </a:r>
            <a:r>
              <a:rPr lang="en-US" dirty="0" smtClean="0"/>
              <a:t>RHS has </a:t>
            </a:r>
            <a:r>
              <a:rPr lang="en-US" dirty="0"/>
              <a:t>generally used program funding to repair and rehabilitate </a:t>
            </a:r>
            <a:r>
              <a:rPr lang="en-US" dirty="0" smtClean="0"/>
              <a:t>existing program </a:t>
            </a:r>
            <a:r>
              <a:rPr lang="en-US" dirty="0"/>
              <a:t>properties.</a:t>
            </a:r>
          </a:p>
        </p:txBody>
      </p:sp>
    </p:spTree>
    <p:extLst>
      <p:ext uri="{BB962C8B-B14F-4D97-AF65-F5344CB8AC3E}">
        <p14:creationId xmlns:p14="http://schemas.microsoft.com/office/powerpoint/2010/main" val="349491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4</a:t>
            </a:fld>
            <a:endParaRPr lang="en-US" dirty="0" smtClean="0"/>
          </a:p>
        </p:txBody>
      </p:sp>
      <p:sp>
        <p:nvSpPr>
          <p:cNvPr id="3" name="Title 2"/>
          <p:cNvSpPr>
            <a:spLocks noGrp="1"/>
          </p:cNvSpPr>
          <p:nvPr>
            <p:ph type="title"/>
          </p:nvPr>
        </p:nvSpPr>
        <p:spPr/>
        <p:txBody>
          <a:bodyPr>
            <a:normAutofit/>
          </a:bodyPr>
          <a:lstStyle/>
          <a:p>
            <a:r>
              <a:rPr lang="en-US" dirty="0" smtClean="0"/>
              <a:t>Number of RHS Properties by State</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14600"/>
            <a:ext cx="7467600" cy="4572000"/>
          </a:xfrm>
          <a:prstGeom prst="rect">
            <a:avLst/>
          </a:prstGeom>
          <a:noFill/>
          <a:ln>
            <a:noFill/>
          </a:ln>
        </p:spPr>
      </p:pic>
    </p:spTree>
    <p:extLst>
      <p:ext uri="{BB962C8B-B14F-4D97-AF65-F5344CB8AC3E}">
        <p14:creationId xmlns:p14="http://schemas.microsoft.com/office/powerpoint/2010/main" val="346309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5</a:t>
            </a:fld>
            <a:endParaRPr lang="en-US" dirty="0" smtClean="0"/>
          </a:p>
        </p:txBody>
      </p:sp>
      <p:sp>
        <p:nvSpPr>
          <p:cNvPr id="3" name="Title 2"/>
          <p:cNvSpPr>
            <a:spLocks noGrp="1"/>
          </p:cNvSpPr>
          <p:nvPr>
            <p:ph type="title"/>
          </p:nvPr>
        </p:nvSpPr>
        <p:spPr/>
        <p:txBody>
          <a:bodyPr/>
          <a:lstStyle/>
          <a:p>
            <a:r>
              <a:rPr lang="en-US" dirty="0" smtClean="0"/>
              <a:t>Background—Exiting the RHS Portfolio</a:t>
            </a:r>
            <a:endParaRPr lang="en-US" dirty="0">
              <a:solidFill>
                <a:srgbClr val="FF0000"/>
              </a:solidFill>
            </a:endParaRPr>
          </a:p>
        </p:txBody>
      </p:sp>
      <p:sp>
        <p:nvSpPr>
          <p:cNvPr id="4" name="Content Placeholder 3"/>
          <p:cNvSpPr>
            <a:spLocks noGrp="1"/>
          </p:cNvSpPr>
          <p:nvPr>
            <p:ph idx="1"/>
          </p:nvPr>
        </p:nvSpPr>
        <p:spPr/>
        <p:txBody>
          <a:bodyPr>
            <a:normAutofit lnSpcReduction="10000"/>
          </a:bodyPr>
          <a:lstStyle/>
          <a:p>
            <a:r>
              <a:rPr lang="en-US" dirty="0" smtClean="0"/>
              <a:t>Properties </a:t>
            </a:r>
            <a:r>
              <a:rPr lang="en-US" dirty="0"/>
              <a:t>with RHS rental housing mortgages can exit the program </a:t>
            </a:r>
            <a:r>
              <a:rPr lang="en-US" dirty="0" smtClean="0"/>
              <a:t>in three ways:</a:t>
            </a:r>
          </a:p>
          <a:p>
            <a:pPr lvl="1"/>
            <a:r>
              <a:rPr lang="en-US" dirty="0" smtClean="0"/>
              <a:t>foreclosure</a:t>
            </a:r>
            <a:r>
              <a:rPr lang="en-US" dirty="0"/>
              <a:t>, </a:t>
            </a:r>
            <a:endParaRPr lang="en-US" dirty="0" smtClean="0"/>
          </a:p>
          <a:p>
            <a:pPr lvl="1"/>
            <a:r>
              <a:rPr lang="en-US" dirty="0" smtClean="0"/>
              <a:t>prepayment</a:t>
            </a:r>
            <a:r>
              <a:rPr lang="en-US" dirty="0"/>
              <a:t>, and </a:t>
            </a:r>
            <a:endParaRPr lang="en-US" dirty="0" smtClean="0"/>
          </a:p>
          <a:p>
            <a:pPr lvl="1"/>
            <a:r>
              <a:rPr lang="en-US" dirty="0" smtClean="0"/>
              <a:t>natural </a:t>
            </a:r>
            <a:r>
              <a:rPr lang="en-US" dirty="0"/>
              <a:t>maturity of </a:t>
            </a:r>
            <a:r>
              <a:rPr lang="en-US" dirty="0" smtClean="0"/>
              <a:t>the mortgage</a:t>
            </a:r>
            <a:r>
              <a:rPr lang="en-US" dirty="0"/>
              <a:t>. </a:t>
            </a:r>
            <a:endParaRPr lang="en-US" dirty="0" smtClean="0"/>
          </a:p>
          <a:p>
            <a:pPr lvl="1"/>
            <a:endParaRPr lang="en-US" dirty="0"/>
          </a:p>
          <a:p>
            <a:r>
              <a:rPr lang="en-US" dirty="0" smtClean="0"/>
              <a:t>Key </a:t>
            </a:r>
            <a:r>
              <a:rPr lang="en-US" dirty="0"/>
              <a:t>challenge: </a:t>
            </a:r>
            <a:endParaRPr lang="en-US" dirty="0" smtClean="0"/>
          </a:p>
          <a:p>
            <a:pPr lvl="1"/>
            <a:r>
              <a:rPr lang="en-US" dirty="0" smtClean="0"/>
              <a:t>RHS </a:t>
            </a:r>
            <a:r>
              <a:rPr lang="en-US" dirty="0"/>
              <a:t>cannot continue rental assistance at a property once the mortgage </a:t>
            </a:r>
            <a:r>
              <a:rPr lang="en-US" dirty="0" smtClean="0"/>
              <a:t>matures.</a:t>
            </a:r>
            <a:endParaRPr lang="en-US" dirty="0"/>
          </a:p>
          <a:p>
            <a:pPr lvl="1"/>
            <a:r>
              <a:rPr lang="en-US" dirty="0" smtClean="0"/>
              <a:t>RHS </a:t>
            </a:r>
            <a:r>
              <a:rPr lang="en-US" dirty="0"/>
              <a:t>can only offer vouchers to tenants when an owner prepays the mortgage or when a property is foreclosed. </a:t>
            </a:r>
            <a:endParaRPr lang="en-US" dirty="0" smtClean="0"/>
          </a:p>
          <a:p>
            <a:pPr lvl="1"/>
            <a:r>
              <a:rPr lang="en-US" dirty="0" smtClean="0"/>
              <a:t>Loss of deep subsidy for low-income tenants.</a:t>
            </a:r>
          </a:p>
          <a:p>
            <a:endParaRPr lang="en-US" dirty="0" smtClean="0"/>
          </a:p>
        </p:txBody>
      </p:sp>
    </p:spTree>
    <p:extLst>
      <p:ext uri="{BB962C8B-B14F-4D97-AF65-F5344CB8AC3E}">
        <p14:creationId xmlns:p14="http://schemas.microsoft.com/office/powerpoint/2010/main" val="257489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6</a:t>
            </a:fld>
            <a:endParaRPr lang="en-US" dirty="0" smtClean="0"/>
          </a:p>
        </p:txBody>
      </p:sp>
      <p:sp>
        <p:nvSpPr>
          <p:cNvPr id="3" name="Title 2"/>
          <p:cNvSpPr>
            <a:spLocks noGrp="1"/>
          </p:cNvSpPr>
          <p:nvPr>
            <p:ph type="title"/>
          </p:nvPr>
        </p:nvSpPr>
        <p:spPr/>
        <p:txBody>
          <a:bodyPr>
            <a:normAutofit fontScale="90000"/>
          </a:bodyPr>
          <a:lstStyle/>
          <a:p>
            <a:r>
              <a:rPr lang="en-US" dirty="0" smtClean="0"/>
              <a:t>Finding 1: RHS’s Property Preservation Tool and Property Exit Data</a:t>
            </a:r>
            <a:endParaRPr lang="en-US" dirty="0"/>
          </a:p>
        </p:txBody>
      </p:sp>
      <p:sp>
        <p:nvSpPr>
          <p:cNvPr id="4" name="Content Placeholder 3"/>
          <p:cNvSpPr>
            <a:spLocks noGrp="1"/>
          </p:cNvSpPr>
          <p:nvPr>
            <p:ph idx="1"/>
          </p:nvPr>
        </p:nvSpPr>
        <p:spPr/>
        <p:txBody>
          <a:bodyPr>
            <a:normAutofit/>
          </a:bodyPr>
          <a:lstStyle/>
          <a:p>
            <a:r>
              <a:rPr lang="en-US" dirty="0"/>
              <a:t>In March 2016, RHS developed the Multi-Family Housing </a:t>
            </a:r>
            <a:r>
              <a:rPr lang="en-US" dirty="0" smtClean="0"/>
              <a:t>Property Preservation </a:t>
            </a:r>
            <a:r>
              <a:rPr lang="en-US" dirty="0"/>
              <a:t>Tool (preservation tool), an electronic system </a:t>
            </a:r>
            <a:r>
              <a:rPr lang="en-US" dirty="0" smtClean="0"/>
              <a:t>designed </a:t>
            </a:r>
            <a:r>
              <a:rPr lang="en-US" dirty="0"/>
              <a:t>to estimate mortgage maturity </a:t>
            </a:r>
            <a:r>
              <a:rPr lang="en-US" dirty="0" smtClean="0"/>
              <a:t>and property </a:t>
            </a:r>
            <a:r>
              <a:rPr lang="en-US" dirty="0"/>
              <a:t>exit dates and to calculate new dates that may result from </a:t>
            </a:r>
            <a:r>
              <a:rPr lang="en-US" dirty="0" smtClean="0"/>
              <a:t>RHS’s preservation </a:t>
            </a:r>
            <a:r>
              <a:rPr lang="en-US" dirty="0"/>
              <a:t>efforts</a:t>
            </a:r>
            <a:r>
              <a:rPr lang="en-US" dirty="0" smtClean="0"/>
              <a:t>. </a:t>
            </a:r>
          </a:p>
          <a:p>
            <a:endParaRPr lang="en-US" dirty="0" smtClean="0"/>
          </a:p>
          <a:p>
            <a:r>
              <a:rPr lang="en-US" dirty="0" smtClean="0"/>
              <a:t>Preservation Tool is publicly-available on the Internet at: </a:t>
            </a:r>
            <a:r>
              <a:rPr lang="en-US" dirty="0">
                <a:hlinkClick r:id="rId3"/>
              </a:rPr>
              <a:t>https://public.tableau.com/profile/greg.steck7461#!/</a:t>
            </a:r>
            <a:r>
              <a:rPr lang="en-US" dirty="0" smtClean="0">
                <a:hlinkClick r:id="rId3"/>
              </a:rPr>
              <a:t>vizhome/USDARuralDevelopmentMulti-FamilyHousing/Overview</a:t>
            </a:r>
            <a:endParaRPr lang="en-US" dirty="0"/>
          </a:p>
        </p:txBody>
      </p:sp>
    </p:spTree>
    <p:extLst>
      <p:ext uri="{BB962C8B-B14F-4D97-AF65-F5344CB8AC3E}">
        <p14:creationId xmlns:p14="http://schemas.microsoft.com/office/powerpoint/2010/main" val="287280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7</a:t>
            </a:fld>
            <a:endParaRPr lang="en-US" dirty="0" smtClean="0"/>
          </a:p>
        </p:txBody>
      </p:sp>
      <p:sp>
        <p:nvSpPr>
          <p:cNvPr id="3" name="Title 2"/>
          <p:cNvSpPr>
            <a:spLocks noGrp="1"/>
          </p:cNvSpPr>
          <p:nvPr>
            <p:ph type="title"/>
          </p:nvPr>
        </p:nvSpPr>
        <p:spPr/>
        <p:txBody>
          <a:bodyPr>
            <a:normAutofit/>
          </a:bodyPr>
          <a:lstStyle/>
          <a:p>
            <a:r>
              <a:rPr lang="en-US" dirty="0" smtClean="0"/>
              <a:t>Preservation Tool</a:t>
            </a:r>
            <a:endParaRPr lang="en-US" dirty="0"/>
          </a:p>
        </p:txBody>
      </p:sp>
      <p:sp>
        <p:nvSpPr>
          <p:cNvPr id="4" name="Content Placeholder 3"/>
          <p:cNvSpPr>
            <a:spLocks noGrp="1"/>
          </p:cNvSpPr>
          <p:nvPr>
            <p:ph idx="1"/>
          </p:nvPr>
        </p:nvSpPr>
        <p:spPr/>
        <p:txBody>
          <a:bodyPr>
            <a:normAutofit/>
          </a:bodyPr>
          <a:lstStyle/>
          <a:p>
            <a:r>
              <a:rPr lang="en-US" dirty="0" smtClean="0"/>
              <a:t>Replaces RHS’s old method of manually calculating property exit dates.</a:t>
            </a:r>
          </a:p>
          <a:p>
            <a:endParaRPr lang="en-US" dirty="0" smtClean="0"/>
          </a:p>
          <a:p>
            <a:r>
              <a:rPr lang="en-US" smtClean="0"/>
              <a:t>Enhances </a:t>
            </a:r>
            <a:r>
              <a:rPr lang="en-US" dirty="0" smtClean="0"/>
              <a:t>data capability, including property exit date, property characteristics, and receipt of RA assistance, etc.</a:t>
            </a:r>
          </a:p>
          <a:p>
            <a:endParaRPr lang="en-US" dirty="0" smtClean="0"/>
          </a:p>
          <a:p>
            <a:r>
              <a:rPr lang="en-US" dirty="0" smtClean="0"/>
              <a:t>As </a:t>
            </a:r>
            <a:r>
              <a:rPr lang="en-US" dirty="0"/>
              <a:t>of April 2018, RHS </a:t>
            </a:r>
            <a:r>
              <a:rPr lang="en-US" dirty="0" smtClean="0"/>
              <a:t>had estimated </a:t>
            </a:r>
            <a:r>
              <a:rPr lang="en-US" dirty="0"/>
              <a:t>property exit data available from 2017 to 2050, but </a:t>
            </a:r>
            <a:r>
              <a:rPr lang="en-US" dirty="0" smtClean="0"/>
              <a:t>not information </a:t>
            </a:r>
            <a:r>
              <a:rPr lang="en-US" dirty="0"/>
              <a:t>on properties whose mortgages may mature in 2051 </a:t>
            </a:r>
            <a:r>
              <a:rPr lang="en-US" dirty="0" smtClean="0"/>
              <a:t>or beyond</a:t>
            </a:r>
            <a:r>
              <a:rPr lang="en-US" dirty="0"/>
              <a:t>.</a:t>
            </a:r>
          </a:p>
        </p:txBody>
      </p:sp>
    </p:spTree>
    <p:extLst>
      <p:ext uri="{BB962C8B-B14F-4D97-AF65-F5344CB8AC3E}">
        <p14:creationId xmlns:p14="http://schemas.microsoft.com/office/powerpoint/2010/main" val="218812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8</a:t>
            </a:fld>
            <a:endParaRPr lang="en-US" dirty="0" smtClean="0"/>
          </a:p>
        </p:txBody>
      </p:sp>
      <p:sp>
        <p:nvSpPr>
          <p:cNvPr id="3" name="Title 2"/>
          <p:cNvSpPr>
            <a:spLocks noGrp="1"/>
          </p:cNvSpPr>
          <p:nvPr>
            <p:ph type="title"/>
          </p:nvPr>
        </p:nvSpPr>
        <p:spPr/>
        <p:txBody>
          <a:bodyPr>
            <a:normAutofit fontScale="90000"/>
          </a:bodyPr>
          <a:lstStyle/>
          <a:p>
            <a:r>
              <a:rPr lang="en-US" dirty="0" smtClean="0"/>
              <a:t>Increasing Numbers of RHS Properties Could Exit the Portfolio</a:t>
            </a:r>
            <a:endParaRPr lang="en-US" dirty="0">
              <a:solidFill>
                <a:srgbClr val="FF0000"/>
              </a:solidFill>
            </a:endParaRPr>
          </a:p>
        </p:txBody>
      </p:sp>
      <p:sp>
        <p:nvSpPr>
          <p:cNvPr id="4" name="Content Placeholder 3"/>
          <p:cNvSpPr>
            <a:spLocks noGrp="1"/>
          </p:cNvSpPr>
          <p:nvPr>
            <p:ph idx="1"/>
          </p:nvPr>
        </p:nvSpPr>
        <p:spPr/>
        <p:txBody>
          <a:bodyPr>
            <a:normAutofit/>
          </a:bodyPr>
          <a:lstStyle/>
          <a:p>
            <a:pPr marL="0" indent="0">
              <a:buNone/>
            </a:pPr>
            <a:r>
              <a:rPr lang="en-US" dirty="0" smtClean="0"/>
              <a:t>Short-term (2017-2027) </a:t>
            </a:r>
          </a:p>
          <a:p>
            <a:pPr lvl="1"/>
            <a:r>
              <a:rPr lang="en-US" dirty="0" smtClean="0"/>
              <a:t>About </a:t>
            </a:r>
            <a:r>
              <a:rPr lang="en-US" dirty="0"/>
              <a:t>900 properties (6 percent of the program’s portfolio</a:t>
            </a:r>
            <a:r>
              <a:rPr lang="en-US" dirty="0" smtClean="0"/>
              <a:t>), including </a:t>
            </a:r>
            <a:r>
              <a:rPr lang="en-US" dirty="0"/>
              <a:t>20,000 units (5 percent</a:t>
            </a:r>
            <a:r>
              <a:rPr lang="en-US" dirty="0" smtClean="0"/>
              <a:t>) could exit.</a:t>
            </a:r>
          </a:p>
          <a:p>
            <a:endParaRPr lang="en-US" dirty="0" smtClean="0"/>
          </a:p>
          <a:p>
            <a:pPr marL="0" indent="0">
              <a:buNone/>
            </a:pPr>
            <a:r>
              <a:rPr lang="en-US" dirty="0" smtClean="0"/>
              <a:t>Long-term (2028-2050):</a:t>
            </a:r>
          </a:p>
          <a:p>
            <a:pPr lvl="1"/>
            <a:r>
              <a:rPr lang="en-US" dirty="0" smtClean="0"/>
              <a:t>Over 13,000 properties </a:t>
            </a:r>
            <a:r>
              <a:rPr lang="en-US" dirty="0"/>
              <a:t>(94 percent) and about 407,000 units (95 percent) </a:t>
            </a:r>
            <a:r>
              <a:rPr lang="en-US" dirty="0" smtClean="0"/>
              <a:t>could exit.</a:t>
            </a:r>
          </a:p>
        </p:txBody>
      </p:sp>
    </p:spTree>
    <p:extLst>
      <p:ext uri="{BB962C8B-B14F-4D97-AF65-F5344CB8AC3E}">
        <p14:creationId xmlns:p14="http://schemas.microsoft.com/office/powerpoint/2010/main" val="931894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Page </a:t>
            </a:r>
            <a:fld id="{01E16EBA-0216-4FA1-BFEC-225E79399361}" type="slidenum">
              <a:rPr lang="en-US" smtClean="0"/>
              <a:pPr/>
              <a:t>9</a:t>
            </a:fld>
            <a:endParaRPr lang="en-US" dirty="0" smtClean="0"/>
          </a:p>
        </p:txBody>
      </p:sp>
      <p:sp>
        <p:nvSpPr>
          <p:cNvPr id="3" name="Title 2"/>
          <p:cNvSpPr>
            <a:spLocks noGrp="1"/>
          </p:cNvSpPr>
          <p:nvPr>
            <p:ph type="title"/>
          </p:nvPr>
        </p:nvSpPr>
        <p:spPr/>
        <p:txBody>
          <a:bodyPr>
            <a:normAutofit fontScale="90000"/>
          </a:bodyPr>
          <a:lstStyle/>
          <a:p>
            <a:r>
              <a:rPr lang="en-US" dirty="0" smtClean="0"/>
              <a:t>Properties with Potential Mortgage Prepayment</a:t>
            </a:r>
            <a:endParaRPr lang="en-US" dirty="0">
              <a:solidFill>
                <a:srgbClr val="FF0000"/>
              </a:solidFill>
            </a:endParaRPr>
          </a:p>
        </p:txBody>
      </p:sp>
      <p:sp>
        <p:nvSpPr>
          <p:cNvPr id="4" name="Content Placeholder 3"/>
          <p:cNvSpPr>
            <a:spLocks noGrp="1"/>
          </p:cNvSpPr>
          <p:nvPr>
            <p:ph idx="1"/>
          </p:nvPr>
        </p:nvSpPr>
        <p:spPr/>
        <p:txBody>
          <a:bodyPr>
            <a:normAutofit fontScale="92500" lnSpcReduction="10000"/>
          </a:bodyPr>
          <a:lstStyle/>
          <a:p>
            <a:r>
              <a:rPr lang="en-US" dirty="0" smtClean="0"/>
              <a:t>About 35 </a:t>
            </a:r>
            <a:r>
              <a:rPr lang="en-US" dirty="0"/>
              <a:t>percent of RHS’s rural rental properties (4,944 out </a:t>
            </a:r>
            <a:r>
              <a:rPr lang="en-US" dirty="0" smtClean="0"/>
              <a:t>of 14,075 </a:t>
            </a:r>
            <a:r>
              <a:rPr lang="en-US" dirty="0"/>
              <a:t>properties) </a:t>
            </a:r>
            <a:r>
              <a:rPr lang="en-US" dirty="0" smtClean="0"/>
              <a:t>could </a:t>
            </a:r>
            <a:r>
              <a:rPr lang="en-US" dirty="0"/>
              <a:t>exit the RHS program ahead of their original mortgage </a:t>
            </a:r>
            <a:r>
              <a:rPr lang="en-US" dirty="0" smtClean="0"/>
              <a:t>maturity date</a:t>
            </a:r>
            <a:r>
              <a:rPr lang="en-US" dirty="0"/>
              <a:t>. </a:t>
            </a:r>
            <a:endParaRPr lang="en-US" dirty="0" smtClean="0"/>
          </a:p>
          <a:p>
            <a:endParaRPr lang="en-US" dirty="0" smtClean="0"/>
          </a:p>
          <a:p>
            <a:r>
              <a:rPr lang="en-US" dirty="0" smtClean="0"/>
              <a:t>RHS can determine prepayment eligibility, but cannot predict whether or when prepayments will occur. </a:t>
            </a:r>
          </a:p>
          <a:p>
            <a:endParaRPr lang="en-US" dirty="0" smtClean="0"/>
          </a:p>
          <a:p>
            <a:r>
              <a:rPr lang="en-US" dirty="0" smtClean="0"/>
              <a:t>If an owner prepays, rental assistance is no longer available to assist that property’s tenants. </a:t>
            </a:r>
          </a:p>
          <a:p>
            <a:endParaRPr lang="en-US" dirty="0" smtClean="0"/>
          </a:p>
          <a:p>
            <a:r>
              <a:rPr lang="en-US" dirty="0" smtClean="0"/>
              <a:t>Earlier </a:t>
            </a:r>
            <a:r>
              <a:rPr lang="en-US" dirty="0"/>
              <a:t>exit could </a:t>
            </a:r>
            <a:r>
              <a:rPr lang="en-US" dirty="0" smtClean="0"/>
              <a:t>ultimately cause </a:t>
            </a:r>
            <a:r>
              <a:rPr lang="en-US" dirty="0"/>
              <a:t>tenants to face rent increases </a:t>
            </a:r>
            <a:r>
              <a:rPr lang="en-US" dirty="0" smtClean="0"/>
              <a:t>or search </a:t>
            </a:r>
            <a:r>
              <a:rPr lang="en-US" dirty="0"/>
              <a:t>for alternative affordable housing earlier than </a:t>
            </a:r>
            <a:r>
              <a:rPr lang="en-US" dirty="0" smtClean="0"/>
              <a:t>expected.</a:t>
            </a:r>
          </a:p>
        </p:txBody>
      </p:sp>
    </p:spTree>
    <p:extLst>
      <p:ext uri="{BB962C8B-B14F-4D97-AF65-F5344CB8AC3E}">
        <p14:creationId xmlns:p14="http://schemas.microsoft.com/office/powerpoint/2010/main" val="4006924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_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10-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GAO_Combined_Templates</Template>
  <TotalTime>711</TotalTime>
  <Words>2127</Words>
  <Application>Microsoft Office PowerPoint</Application>
  <PresentationFormat>Custom</PresentationFormat>
  <Paragraphs>197</Paragraphs>
  <Slides>19</Slides>
  <Notes>12</Notes>
  <HiddenSlides>0</HiddenSlides>
  <MMClips>0</MMClips>
  <ScaleCrop>false</ScaleCrop>
  <HeadingPairs>
    <vt:vector size="4" baseType="variant">
      <vt:variant>
        <vt:lpstr>Theme</vt:lpstr>
      </vt:variant>
      <vt:variant>
        <vt:i4>23</vt:i4>
      </vt:variant>
      <vt:variant>
        <vt:lpstr>Slide Titles</vt:lpstr>
      </vt:variant>
      <vt:variant>
        <vt:i4>19</vt:i4>
      </vt:variant>
    </vt:vector>
  </HeadingPairs>
  <TitlesOfParts>
    <vt:vector size="42" baseType="lpstr">
      <vt:lpstr>GAO_Combined_Templates</vt:lpstr>
      <vt:lpstr>GAO Color Final with Flag</vt:lpstr>
      <vt:lpstr>GAO B&amp;W Preliminary with Flag</vt:lpstr>
      <vt:lpstr>GAO B&amp;W Final with Flag</vt:lpstr>
      <vt:lpstr>GAO Color Preliminary w/o Flag</vt:lpstr>
      <vt:lpstr>GAO Color Final w/o Flag</vt:lpstr>
      <vt:lpstr>GAO B&amp;W Preliminary w/o Flag</vt:lpstr>
      <vt:lpstr>GAO B&amp;W Final w/o Flag</vt:lpstr>
      <vt:lpstr>2010-GAO_Combined_Templates</vt:lpstr>
      <vt:lpstr>1_GAO Color Final with Flag</vt:lpstr>
      <vt:lpstr>1_GAO B&amp;W Preliminary with Flag</vt:lpstr>
      <vt:lpstr>1_GAO B&amp;W Final with Flag</vt:lpstr>
      <vt:lpstr>1_GAO Color Preliminary w/o Flag</vt:lpstr>
      <vt:lpstr>1_GAO Color Final w/o Flag</vt:lpstr>
      <vt:lpstr>1_GAO B&amp;W Preliminary w/o Flag</vt:lpstr>
      <vt:lpstr>1_GAO B&amp;W Final w/o Flag</vt:lpstr>
      <vt:lpstr>2_GAO Color Final with Flag</vt:lpstr>
      <vt:lpstr>2_GAO B&amp;W Preliminary with Flag</vt:lpstr>
      <vt:lpstr>2_GAO B&amp;W Final with Flag</vt:lpstr>
      <vt:lpstr>2_GAO Color Preliminary w/o Flag</vt:lpstr>
      <vt:lpstr>2_GAO Color Final w/o Flag</vt:lpstr>
      <vt:lpstr>2_GAO B&amp;W Preliminary w/o Flag</vt:lpstr>
      <vt:lpstr>2_GAO B&amp;W Final w/o Flag</vt:lpstr>
      <vt:lpstr>Rural Housing Service </vt:lpstr>
      <vt:lpstr>Researchable Questions</vt:lpstr>
      <vt:lpstr>Background—Portfolio Composition</vt:lpstr>
      <vt:lpstr>Number of RHS Properties by State</vt:lpstr>
      <vt:lpstr>Background—Exiting the RHS Portfolio</vt:lpstr>
      <vt:lpstr>Finding 1: RHS’s Property Preservation Tool and Property Exit Data</vt:lpstr>
      <vt:lpstr>Preservation Tool</vt:lpstr>
      <vt:lpstr>Increasing Numbers of RHS Properties Could Exit the Portfolio</vt:lpstr>
      <vt:lpstr>Properties with Potential Mortgage Prepayment</vt:lpstr>
      <vt:lpstr>Preservation Tool Limitations</vt:lpstr>
      <vt:lpstr>RHS Data Controls Limitations</vt:lpstr>
      <vt:lpstr>RHS Data Controls Limitation (cont’d)</vt:lpstr>
      <vt:lpstr>Finding 2: Addressing Maturing Mortgages</vt:lpstr>
      <vt:lpstr>Options for Preserving Properties and Protecting Tenants</vt:lpstr>
      <vt:lpstr>RHS has not Comprehensively Planned to Preserve Properties with Maturing Mortgages</vt:lpstr>
      <vt:lpstr>Probable Effect of Limited RHS Planning</vt:lpstr>
      <vt:lpstr>Congressional interest in expanding tenant protections</vt:lpstr>
      <vt:lpstr>Recommendations</vt:lpstr>
      <vt:lpstr>Matter for Congressional Consideration</vt:lpstr>
    </vt:vector>
  </TitlesOfParts>
  <Company>GAO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Babb</dc:creator>
  <cp:lastModifiedBy>Tamara Schultz</cp:lastModifiedBy>
  <cp:revision>89</cp:revision>
  <cp:lastPrinted>2018-06-15T12:40:55Z</cp:lastPrinted>
  <dcterms:created xsi:type="dcterms:W3CDTF">2013-09-09T22:02:35Z</dcterms:created>
  <dcterms:modified xsi:type="dcterms:W3CDTF">2018-06-18T22:27:37Z</dcterms:modified>
</cp:coreProperties>
</file>